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9" r:id="rId6"/>
  </p:sldMasterIdLst>
  <p:notesMasterIdLst>
    <p:notesMasterId r:id="rId37"/>
  </p:notesMasterIdLst>
  <p:sldIdLst>
    <p:sldId id="278" r:id="rId7"/>
    <p:sldId id="287" r:id="rId8"/>
    <p:sldId id="409" r:id="rId9"/>
    <p:sldId id="414" r:id="rId10"/>
    <p:sldId id="416" r:id="rId11"/>
    <p:sldId id="405" r:id="rId12"/>
    <p:sldId id="386" r:id="rId13"/>
    <p:sldId id="382" r:id="rId14"/>
    <p:sldId id="378" r:id="rId15"/>
    <p:sldId id="380" r:id="rId16"/>
    <p:sldId id="452" r:id="rId17"/>
    <p:sldId id="455" r:id="rId18"/>
    <p:sldId id="456" r:id="rId19"/>
    <p:sldId id="393" r:id="rId20"/>
    <p:sldId id="488" r:id="rId21"/>
    <p:sldId id="335" r:id="rId22"/>
    <p:sldId id="360" r:id="rId23"/>
    <p:sldId id="426" r:id="rId24"/>
    <p:sldId id="448" r:id="rId25"/>
    <p:sldId id="402" r:id="rId26"/>
    <p:sldId id="415" r:id="rId27"/>
    <p:sldId id="485" r:id="rId28"/>
    <p:sldId id="491" r:id="rId29"/>
    <p:sldId id="490" r:id="rId30"/>
    <p:sldId id="489" r:id="rId31"/>
    <p:sldId id="492" r:id="rId32"/>
    <p:sldId id="392" r:id="rId33"/>
    <p:sldId id="436" r:id="rId34"/>
    <p:sldId id="256" r:id="rId35"/>
    <p:sldId id="338" r:id="rId36"/>
  </p:sldIdLst>
  <p:sldSz cx="9144000" cy="5143500" type="screen16x9"/>
  <p:notesSz cx="6858000" cy="91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16518" userDrawn="1">
          <p15:clr>
            <a:srgbClr val="A4A3A4"/>
          </p15:clr>
        </p15:guide>
        <p15:guide id="2" pos="225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sfield, Mia (EEA)" initials="MM" lastIdx="7" clrIdx="0"/>
  <p:cmAuthor id="2" name="McCoy, Sarabrent (EEA)" initials="MS(" lastIdx="1" clrIdx="1">
    <p:extLst>
      <p:ext uri="{19B8F6BF-5375-455C-9EA6-DF929625EA0E}">
        <p15:presenceInfo xmlns:p15="http://schemas.microsoft.com/office/powerpoint/2012/main" userId="S::Sarabrent.McCoy@mass.gov::5694c233-dec3-465e-8665-c761837f4b8f" providerId="AD"/>
      </p:ext>
    </p:extLst>
  </p:cmAuthor>
  <p:cmAuthor id="3" name="Runsten, Kara (EEA)" initials="R(" lastIdx="2" clrIdx="2">
    <p:extLst>
      <p:ext uri="{19B8F6BF-5375-455C-9EA6-DF929625EA0E}">
        <p15:presenceInfo xmlns:p15="http://schemas.microsoft.com/office/powerpoint/2012/main" userId="S::kara.runsten@mass.gov::6460a0ac-789b-4644-8691-637a1214a579" providerId="AD"/>
      </p:ext>
    </p:extLst>
  </p:cmAuthor>
  <p:cmAuthor id="4" name="Mansfield, Mia (EEA)" initials="M(" lastIdx="1" clrIdx="3">
    <p:extLst>
      <p:ext uri="{19B8F6BF-5375-455C-9EA6-DF929625EA0E}">
        <p15:presenceInfo xmlns:p15="http://schemas.microsoft.com/office/powerpoint/2012/main" userId="S::mia.mansfield@mass.gov::ba538f1c-b24d-4809-a461-5d084bdb2c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A000"/>
    <a:srgbClr val="EAB800"/>
    <a:srgbClr val="084D6C"/>
    <a:srgbClr val="3399FF"/>
    <a:srgbClr val="517D21"/>
    <a:srgbClr val="008080"/>
    <a:srgbClr val="E5F5FF"/>
    <a:srgbClr val="7CBF33"/>
    <a:srgbClr val="FF9900"/>
    <a:srgbClr val="D0C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6918" autoAdjust="0"/>
  </p:normalViewPr>
  <p:slideViewPr>
    <p:cSldViewPr>
      <p:cViewPr varScale="1">
        <p:scale>
          <a:sx n="103" d="100"/>
          <a:sy n="103" d="100"/>
        </p:scale>
        <p:origin x="1602" y="108"/>
      </p:cViewPr>
      <p:guideLst>
        <p:guide orient="horz" pos="1620"/>
        <p:guide pos="2880"/>
      </p:guideLst>
    </p:cSldViewPr>
  </p:slideViewPr>
  <p:notesTextViewPr>
    <p:cViewPr>
      <p:scale>
        <a:sx n="3" d="2"/>
        <a:sy n="3" d="2"/>
      </p:scale>
      <p:origin x="0" y="0"/>
    </p:cViewPr>
  </p:notesTextViewPr>
  <p:sorterViewPr>
    <p:cViewPr>
      <p:scale>
        <a:sx n="100" d="100"/>
        <a:sy n="100" d="100"/>
      </p:scale>
      <p:origin x="0" y="-5472"/>
    </p:cViewPr>
  </p:sorterViewPr>
  <p:notesViewPr>
    <p:cSldViewPr>
      <p:cViewPr varScale="1">
        <p:scale>
          <a:sx n="205" d="100"/>
          <a:sy n="205" d="100"/>
        </p:scale>
        <p:origin x="134" y="-14894"/>
      </p:cViewPr>
      <p:guideLst>
        <p:guide orient="horz" pos="16518"/>
        <p:guide pos="225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05346" cy="2622337"/>
          </a:xfrm>
          <a:prstGeom prst="rect">
            <a:avLst/>
          </a:prstGeom>
        </p:spPr>
        <p:txBody>
          <a:bodyPr vert="horz" lIns="178620" tIns="89311" rIns="178620" bIns="89311" rtlCol="0"/>
          <a:lstStyle>
            <a:lvl1pPr algn="l">
              <a:defRPr sz="1000">
                <a:latin typeface="+mn-lt"/>
              </a:defRPr>
            </a:lvl1pPr>
          </a:lstStyle>
          <a:p>
            <a:r>
              <a:rPr lang="en-US" dirty="0"/>
              <a:t>MVP General Presentation</a:t>
            </a:r>
          </a:p>
        </p:txBody>
      </p:sp>
      <p:sp>
        <p:nvSpPr>
          <p:cNvPr id="3" name="Date Placeholder 2"/>
          <p:cNvSpPr>
            <a:spLocks noGrp="1"/>
          </p:cNvSpPr>
          <p:nvPr>
            <p:ph type="dt" idx="1"/>
          </p:nvPr>
        </p:nvSpPr>
        <p:spPr>
          <a:xfrm>
            <a:off x="3905055" y="0"/>
            <a:ext cx="3105346" cy="2622337"/>
          </a:xfrm>
          <a:prstGeom prst="rect">
            <a:avLst/>
          </a:prstGeom>
        </p:spPr>
        <p:txBody>
          <a:bodyPr vert="horz" lIns="178620" tIns="89311" rIns="178620" bIns="89311" rtlCol="0"/>
          <a:lstStyle>
            <a:lvl1pPr algn="r">
              <a:defRPr sz="1000">
                <a:latin typeface="+mn-lt"/>
              </a:defRPr>
            </a:lvl1pPr>
          </a:lstStyle>
          <a:p>
            <a:fld id="{E80EDA4C-951F-44E6-9148-A46DE0A73C67}" type="datetimeFigureOut">
              <a:rPr lang="en-US" smtClean="0"/>
              <a:pPr/>
              <a:t>12/4/2019</a:t>
            </a:fld>
            <a:endParaRPr lang="en-US"/>
          </a:p>
        </p:txBody>
      </p:sp>
      <p:sp>
        <p:nvSpPr>
          <p:cNvPr id="4" name="Slide Image Placeholder 3"/>
          <p:cNvSpPr>
            <a:spLocks noGrp="1" noRot="1" noChangeAspect="1"/>
          </p:cNvSpPr>
          <p:nvPr>
            <p:ph type="sldImg" idx="2"/>
          </p:nvPr>
        </p:nvSpPr>
        <p:spPr>
          <a:xfrm>
            <a:off x="158750" y="590550"/>
            <a:ext cx="6756400" cy="3800475"/>
          </a:xfrm>
          <a:prstGeom prst="rect">
            <a:avLst/>
          </a:prstGeom>
          <a:noFill/>
          <a:ln w="12700">
            <a:solidFill>
              <a:prstClr val="black"/>
            </a:solidFill>
          </a:ln>
        </p:spPr>
        <p:txBody>
          <a:bodyPr vert="horz" lIns="178620" tIns="89311" rIns="178620" bIns="89311" rtlCol="0" anchor="ctr"/>
          <a:lstStyle/>
          <a:p>
            <a:endParaRPr lang="en-US"/>
          </a:p>
        </p:txBody>
      </p:sp>
      <p:sp>
        <p:nvSpPr>
          <p:cNvPr id="5" name="Notes Placeholder 4"/>
          <p:cNvSpPr>
            <a:spLocks noGrp="1"/>
          </p:cNvSpPr>
          <p:nvPr>
            <p:ph type="body" sz="quarter" idx="3"/>
          </p:nvPr>
        </p:nvSpPr>
        <p:spPr>
          <a:xfrm>
            <a:off x="193749" y="4574420"/>
            <a:ext cx="6686826" cy="3910390"/>
          </a:xfrm>
          <a:prstGeom prst="rect">
            <a:avLst/>
          </a:prstGeom>
        </p:spPr>
        <p:txBody>
          <a:bodyPr vert="horz" lIns="178620" tIns="89311" rIns="178620" bIns="8931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290" y="8927495"/>
            <a:ext cx="3906707" cy="368905"/>
          </a:xfrm>
          <a:prstGeom prst="rect">
            <a:avLst/>
          </a:prstGeom>
        </p:spPr>
        <p:txBody>
          <a:bodyPr vert="horz" lIns="178620" tIns="89311" rIns="178620" bIns="89311" rtlCol="0" anchor="b"/>
          <a:lstStyle>
            <a:lvl1pPr algn="l">
              <a:defRPr sz="600">
                <a:latin typeface="+mn-lt"/>
              </a:defRPr>
            </a:lvl1pPr>
          </a:lstStyle>
          <a:p>
            <a:r>
              <a:rPr lang="en-US" dirty="0"/>
              <a:t>https://massgov.sharepoint.com/:p:/r/sites/EEA-O365/EEA/WorkSpace/Municipal_Vulnerability_Preparedness_Program/Shared%20Documents/Resources/Presentation/MVP%20General%20Presentation.pptx?d=wef0f66e9f6314fc6b79d9e65cdfee404&amp;csf=1&amp;e=f2ay88</a:t>
            </a:r>
          </a:p>
        </p:txBody>
      </p:sp>
      <p:sp>
        <p:nvSpPr>
          <p:cNvPr id="7" name="Slide Number Placeholder 6"/>
          <p:cNvSpPr>
            <a:spLocks noGrp="1"/>
          </p:cNvSpPr>
          <p:nvPr>
            <p:ph type="sldNum" sz="quarter" idx="5"/>
          </p:nvPr>
        </p:nvSpPr>
        <p:spPr>
          <a:xfrm>
            <a:off x="3900416" y="6674064"/>
            <a:ext cx="3105346" cy="2622337"/>
          </a:xfrm>
          <a:prstGeom prst="rect">
            <a:avLst/>
          </a:prstGeom>
        </p:spPr>
        <p:txBody>
          <a:bodyPr vert="horz" lIns="178620" tIns="89311" rIns="178620" bIns="89311" rtlCol="0" anchor="b"/>
          <a:lstStyle>
            <a:lvl1pPr algn="r">
              <a:defRPr sz="1000">
                <a:latin typeface="+mn-lt"/>
              </a:defRPr>
            </a:lvl1pPr>
          </a:lstStyle>
          <a:p>
            <a:fld id="{710A1234-D502-4021-9A06-9DE804F31FA5}" type="slidenum">
              <a:rPr lang="en-US" smtClean="0"/>
              <a:pPr/>
              <a:t>‹#›</a:t>
            </a:fld>
            <a:endParaRPr lang="en-US"/>
          </a:p>
        </p:txBody>
      </p:sp>
    </p:spTree>
    <p:extLst>
      <p:ext uri="{BB962C8B-B14F-4D97-AF65-F5344CB8AC3E}">
        <p14:creationId xmlns:p14="http://schemas.microsoft.com/office/powerpoint/2010/main" val="48011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3800" y="3932238"/>
            <a:ext cx="34961513" cy="19665950"/>
          </a:xfrm>
        </p:spPr>
      </p:sp>
      <p:sp>
        <p:nvSpPr>
          <p:cNvPr id="3" name="Notes Placeholder 2"/>
          <p:cNvSpPr>
            <a:spLocks noGrp="1"/>
          </p:cNvSpPr>
          <p:nvPr>
            <p:ph type="body" idx="1"/>
          </p:nvPr>
        </p:nvSpPr>
        <p:spPr/>
        <p:txBody>
          <a:bodyPr/>
          <a:lstStyle/>
          <a:p>
            <a:pPr marL="328671" indent="-328671">
              <a:buFont typeface="Arial"/>
              <a:buChar char="•"/>
            </a:pPr>
            <a:r>
              <a:rPr lang="en-US" dirty="0"/>
              <a:t>Thank you for having me here today</a:t>
            </a:r>
          </a:p>
          <a:p>
            <a:pPr marL="328671" indent="-328671">
              <a:buFont typeface="Arial"/>
              <a:buChar char="•"/>
            </a:pPr>
            <a:r>
              <a:rPr lang="en-US" dirty="0">
                <a:cs typeface="Calibri"/>
              </a:rPr>
              <a:t>I'm excited to talk about the work of the Municipal Vulnerability Preparedness program including an overview, some initial results from our first few years of this work, and case studies to facilitate best practice sharing</a:t>
            </a:r>
          </a:p>
        </p:txBody>
      </p:sp>
      <p:sp>
        <p:nvSpPr>
          <p:cNvPr id="4" name="Slide Number Placeholder 3"/>
          <p:cNvSpPr>
            <a:spLocks noGrp="1"/>
          </p:cNvSpPr>
          <p:nvPr>
            <p:ph type="sldNum" sz="quarter" idx="10"/>
          </p:nvPr>
        </p:nvSpPr>
        <p:spPr/>
        <p:txBody>
          <a:bodyPr/>
          <a:lstStyle/>
          <a:p>
            <a:fld id="{710A1234-D502-4021-9A06-9DE804F31FA5}" type="slidenum">
              <a:rPr lang="en-US" smtClean="0"/>
              <a:t>1</a:t>
            </a:fld>
            <a:endParaRPr lang="en-US"/>
          </a:p>
        </p:txBody>
      </p:sp>
    </p:spTree>
    <p:extLst>
      <p:ext uri="{BB962C8B-B14F-4D97-AF65-F5344CB8AC3E}">
        <p14:creationId xmlns:p14="http://schemas.microsoft.com/office/powerpoint/2010/main" val="166148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8671" indent="-328671">
              <a:buFont typeface="Arial"/>
              <a:buChar char="•"/>
            </a:pPr>
            <a:r>
              <a:rPr lang="en-US" dirty="0">
                <a:cs typeface="Calibri"/>
              </a:rPr>
              <a:t>The MVP program was established in 2017  </a:t>
            </a:r>
          </a:p>
          <a:p>
            <a:pPr marL="328671" indent="-328671">
              <a:buFont typeface="Arial"/>
              <a:buChar char="•"/>
            </a:pPr>
            <a:r>
              <a:rPr lang="en-US" dirty="0">
                <a:cs typeface="Calibri"/>
              </a:rPr>
              <a:t>Within the first three years of this program, 71% of the Commonwealth is  participating in or has completed the MVP planning grant process. </a:t>
            </a:r>
          </a:p>
          <a:p>
            <a:pPr marL="328671" indent="-328671">
              <a:buFont typeface="Arial"/>
              <a:buChar char="•"/>
            </a:pPr>
            <a:r>
              <a:rPr lang="en-US" dirty="0">
                <a:cs typeface="Calibri"/>
              </a:rPr>
              <a:t>In addition, we've seen many of these communities taking the next step in the process, by actually implementing priority projects to increase their resilience in the face of climate change impacts. </a:t>
            </a:r>
          </a:p>
          <a:p>
            <a:pPr marL="328671" indent="-328671">
              <a:buFont typeface="Arial"/>
              <a:buChar char="•"/>
            </a:pPr>
            <a:r>
              <a:rPr lang="en-US" dirty="0">
                <a:cs typeface="Calibri"/>
              </a:rPr>
              <a:t>Over $17 million in planning and action grants have been awarded to date</a:t>
            </a:r>
          </a:p>
        </p:txBody>
      </p:sp>
      <p:sp>
        <p:nvSpPr>
          <p:cNvPr id="4" name="Slide Number Placeholder 3"/>
          <p:cNvSpPr>
            <a:spLocks noGrp="1"/>
          </p:cNvSpPr>
          <p:nvPr>
            <p:ph type="sldNum" sz="quarter" idx="5"/>
          </p:nvPr>
        </p:nvSpPr>
        <p:spPr/>
        <p:txBody>
          <a:bodyPr/>
          <a:lstStyle/>
          <a:p>
            <a:fld id="{710A1234-D502-4021-9A06-9DE804F31FA5}" type="slidenum">
              <a:rPr lang="en-US" smtClean="0"/>
              <a:t>10</a:t>
            </a:fld>
            <a:endParaRPr lang="en-US"/>
          </a:p>
        </p:txBody>
      </p:sp>
    </p:spTree>
    <p:extLst>
      <p:ext uri="{BB962C8B-B14F-4D97-AF65-F5344CB8AC3E}">
        <p14:creationId xmlns:p14="http://schemas.microsoft.com/office/powerpoint/2010/main" val="282728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7784" indent="-547784">
              <a:buFont typeface="Arial"/>
              <a:buChar char="•"/>
            </a:pPr>
            <a:r>
              <a:rPr lang="en-US" dirty="0">
                <a:cs typeface="Calibri"/>
              </a:rPr>
              <a:t>The MVP team is expanding! What started as a team of just a couple EEA staff is now 7 and will be 10 by the end of the year. To increase capacity to provide technical assistance and work directly with municipal staff on their projects we are hiring regional coordinators in each of 6 program regions displayed here. </a:t>
            </a:r>
            <a:endParaRPr lang="en-US" dirty="0"/>
          </a:p>
          <a:p>
            <a:pPr marL="547784" indent="-547784">
              <a:buFont typeface="Arial"/>
              <a:buChar char="•"/>
            </a:pPr>
            <a:r>
              <a:rPr lang="en-US" dirty="0">
                <a:cs typeface="Calibri"/>
              </a:rPr>
              <a:t>These regional coordinators will help with every stage of the MVP process, from those communities that are not yet enrolled to the planning grant process, to refining priority actions into viable action grant proposals, to implementing action grants. </a:t>
            </a:r>
          </a:p>
          <a:p>
            <a:pPr marL="547784" indent="-547784">
              <a:buFont typeface="Arial"/>
              <a:buChar char="•"/>
            </a:pPr>
            <a:r>
              <a:rPr lang="en-US" dirty="0">
                <a:cs typeface="Calibri"/>
              </a:rPr>
              <a:t>Your regional coordinator is your direct point of contact on the MVP program, and to connect to technical assistance across state government. </a:t>
            </a:r>
          </a:p>
        </p:txBody>
      </p:sp>
      <p:sp>
        <p:nvSpPr>
          <p:cNvPr id="4" name="Slide Number Placeholder 3"/>
          <p:cNvSpPr>
            <a:spLocks noGrp="1"/>
          </p:cNvSpPr>
          <p:nvPr>
            <p:ph type="sldNum" sz="quarter" idx="5"/>
          </p:nvPr>
        </p:nvSpPr>
        <p:spPr/>
        <p:txBody>
          <a:bodyPr/>
          <a:lstStyle/>
          <a:p>
            <a:fld id="{710A1234-D502-4021-9A06-9DE804F31FA5}" type="slidenum">
              <a:rPr lang="en-US" smtClean="0"/>
              <a:t>11</a:t>
            </a:fld>
            <a:endParaRPr lang="en-US"/>
          </a:p>
        </p:txBody>
      </p:sp>
    </p:spTree>
    <p:extLst>
      <p:ext uri="{BB962C8B-B14F-4D97-AF65-F5344CB8AC3E}">
        <p14:creationId xmlns:p14="http://schemas.microsoft.com/office/powerpoint/2010/main" val="407160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12</a:t>
            </a:fld>
            <a:endParaRPr lang="en-US"/>
          </a:p>
        </p:txBody>
      </p:sp>
    </p:spTree>
    <p:extLst>
      <p:ext uri="{BB962C8B-B14F-4D97-AF65-F5344CB8AC3E}">
        <p14:creationId xmlns:p14="http://schemas.microsoft.com/office/powerpoint/2010/main" val="2191639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13</a:t>
            </a:fld>
            <a:endParaRPr lang="en-US"/>
          </a:p>
        </p:txBody>
      </p:sp>
    </p:spTree>
    <p:extLst>
      <p:ext uri="{BB962C8B-B14F-4D97-AF65-F5344CB8AC3E}">
        <p14:creationId xmlns:p14="http://schemas.microsoft.com/office/powerpoint/2010/main" val="249044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011" indent="-498011">
              <a:buFont typeface="Arial"/>
              <a:buChar char="•"/>
            </a:pPr>
            <a:r>
              <a:rPr lang="en-US" dirty="0">
                <a:cs typeface="Calibri"/>
              </a:rPr>
              <a:t>I alluded to this in previous slides but here is a breakdown of the types of funding MVP offers.</a:t>
            </a:r>
          </a:p>
          <a:p>
            <a:pPr marL="497875" indent="-497875">
              <a:buFont typeface="Arial"/>
              <a:buChar char="•"/>
            </a:pPr>
            <a:r>
              <a:rPr lang="en-US" dirty="0">
                <a:cs typeface="Calibri"/>
              </a:rPr>
              <a:t>Planning grants are smaller grants—between $15,000-$100,000 awarded to a community. That funding depends on a variety of factors including municipality size, presence of EJ communities, whether the community is asking for extra funds to do an expanded scope for additional engagement, and other factors </a:t>
            </a:r>
          </a:p>
          <a:p>
            <a:pPr marL="498011" indent="-498011">
              <a:buFont typeface="Arial"/>
              <a:buChar char="•"/>
            </a:pPr>
            <a:r>
              <a:rPr lang="en-US" dirty="0">
                <a:cs typeface="Calibri"/>
              </a:rPr>
              <a:t>Planning grants consist of a proscribed process: the municipality hires a certified MVP provider, establishes a core team, holds a Community Resilience Building workshop (identifying hazards, strengths, and vulnerabilities and priority actions), drafts a final report and holds a public listening session</a:t>
            </a:r>
          </a:p>
          <a:p>
            <a:pPr marL="497875" indent="-497875">
              <a:buFont typeface="Arial"/>
              <a:buChar char="•"/>
            </a:pPr>
            <a:r>
              <a:rPr lang="en-US" dirty="0">
                <a:cs typeface="Calibri"/>
              </a:rPr>
              <a:t>Once the municipality successfully completes the planning process it is designated as an MVP certified community and is then eligible to apply for action grant funding to implement priority actions identified through the planning process. Communities can apply for up to $2 million in funding or $5 million for regional projects.</a:t>
            </a:r>
          </a:p>
          <a:p>
            <a:pPr marL="498011" indent="-498011">
              <a:buFont typeface="Arial"/>
              <a:buChar char="•"/>
            </a:pPr>
            <a:r>
              <a:rPr lang="en-US" dirty="0">
                <a:cs typeface="Calibri"/>
              </a:rPr>
              <a:t>We encourage regional applications for both programs to address the regional nature of climate change impacts and leverage staff capacity and expertise of multiple communities.</a:t>
            </a:r>
          </a:p>
        </p:txBody>
      </p:sp>
      <p:sp>
        <p:nvSpPr>
          <p:cNvPr id="4" name="Slide Number Placeholder 3"/>
          <p:cNvSpPr>
            <a:spLocks noGrp="1"/>
          </p:cNvSpPr>
          <p:nvPr>
            <p:ph type="sldNum" sz="quarter" idx="5"/>
          </p:nvPr>
        </p:nvSpPr>
        <p:spPr/>
        <p:txBody>
          <a:bodyPr/>
          <a:lstStyle/>
          <a:p>
            <a:fld id="{710A1234-D502-4021-9A06-9DE804F31FA5}" type="slidenum">
              <a:rPr lang="en-US" smtClean="0"/>
              <a:t>14</a:t>
            </a:fld>
            <a:endParaRPr lang="en-US"/>
          </a:p>
        </p:txBody>
      </p:sp>
    </p:spTree>
    <p:extLst>
      <p:ext uri="{BB962C8B-B14F-4D97-AF65-F5344CB8AC3E}">
        <p14:creationId xmlns:p14="http://schemas.microsoft.com/office/powerpoint/2010/main" val="239824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A1234-D502-4021-9A06-9DE804F31FA5}" type="slidenum">
              <a:rPr lang="en-US" smtClean="0"/>
              <a:t>15</a:t>
            </a:fld>
            <a:endParaRPr lang="en-US"/>
          </a:p>
        </p:txBody>
      </p:sp>
    </p:spTree>
    <p:extLst>
      <p:ext uri="{BB962C8B-B14F-4D97-AF65-F5344CB8AC3E}">
        <p14:creationId xmlns:p14="http://schemas.microsoft.com/office/powerpoint/2010/main" val="171011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7784" indent="-547784">
              <a:buFont typeface="Arial"/>
              <a:buChar char="•"/>
              <a:defRPr/>
            </a:pPr>
            <a:r>
              <a:rPr lang="en-US" dirty="0">
                <a:latin typeface="Century Gothic"/>
                <a:cs typeface="Arial" panose="020B0604020202020204" pitchFamily="34" charset="0"/>
              </a:rPr>
              <a:t>MVP action grants take many forms and we have many different types of projects we fund. The most common types from our first two rounds of this program were more detailed vulnerability and risk assessments, nature-based flood protection projects, and redesigns and retrofits.</a:t>
            </a:r>
            <a:endParaRPr lang="en-US" sz="2300" dirty="0">
              <a:latin typeface="Century Gothic"/>
              <a:cs typeface="Arial" panose="020B0604020202020204" pitchFamily="34" charset="0"/>
            </a:endParaRPr>
          </a:p>
          <a:p>
            <a:pPr marL="547784" indent="-547784">
              <a:buFont typeface="Arial"/>
              <a:buChar char="•"/>
            </a:pPr>
            <a:r>
              <a:rPr lang="en-US" dirty="0">
                <a:latin typeface="Century Gothic"/>
              </a:rPr>
              <a:t>It is critical that action grants demonstrate how they are utilizing climate change data to build local resilience to future, changing conditions, and advancing priority actions from the MVP plan. </a:t>
            </a:r>
          </a:p>
          <a:p>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16</a:t>
            </a:fld>
            <a:endParaRPr lang="en-US"/>
          </a:p>
        </p:txBody>
      </p:sp>
    </p:spTree>
    <p:extLst>
      <p:ext uri="{BB962C8B-B14F-4D97-AF65-F5344CB8AC3E}">
        <p14:creationId xmlns:p14="http://schemas.microsoft.com/office/powerpoint/2010/main" val="35653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Some new project types in 2019 include:</a:t>
            </a:r>
          </a:p>
          <a:p>
            <a:pPr marL="547784" indent="-547784" defTabSz="1752909">
              <a:buFont typeface="Arial"/>
              <a:buChar char="•"/>
              <a:defRPr/>
            </a:pPr>
            <a:r>
              <a:rPr lang="en-US" dirty="0"/>
              <a:t>Energy resilience: </a:t>
            </a:r>
            <a:r>
              <a:rPr lang="en-US" sz="2300" dirty="0"/>
              <a:t>incorporate clean energy and be paired with resilience enabling technologies such as energy storage, energy management systems, </a:t>
            </a:r>
            <a:r>
              <a:rPr lang="en-US" sz="2300" dirty="0" err="1"/>
              <a:t>blackstart</a:t>
            </a:r>
            <a:r>
              <a:rPr lang="en-US" sz="2300" dirty="0"/>
              <a:t> and islanding technology, and microgrids</a:t>
            </a:r>
            <a:endParaRPr lang="en-US" sz="2300" dirty="0">
              <a:cs typeface="Calibri"/>
            </a:endParaRPr>
          </a:p>
          <a:p>
            <a:pPr marL="547784" indent="-547784" defTabSz="1752909">
              <a:buFont typeface="Arial"/>
              <a:buChar char="•"/>
              <a:defRPr/>
            </a:pPr>
            <a:r>
              <a:rPr lang="en-US" sz="2300" i="1" dirty="0"/>
              <a:t>Chemical safety: </a:t>
            </a:r>
            <a:r>
              <a:rPr lang="en-US" sz="2300" dirty="0"/>
              <a:t>engage the business and manufacturing community on identifying vulnerabilities to chemical releases due to severe weather events,</a:t>
            </a:r>
            <a:endParaRPr lang="en-US" sz="2300" i="1" dirty="0">
              <a:latin typeface="Arial" panose="020B0604020202020204" pitchFamily="34" charset="0"/>
              <a:cs typeface="Arial" panose="020B0604020202020204" pitchFamily="34" charset="0"/>
            </a:endParaRPr>
          </a:p>
          <a:p>
            <a:pPr marL="547784" indent="-547784">
              <a:buFont typeface="Arial"/>
              <a:buChar char="•"/>
            </a:pPr>
            <a:r>
              <a:rPr lang="en-US" i="1" u="sng" dirty="0"/>
              <a:t>Land acquisition</a:t>
            </a:r>
            <a:r>
              <a:rPr lang="en-US" sz="2300" i="1" u="sng" dirty="0"/>
              <a:t> for </a:t>
            </a:r>
            <a:r>
              <a:rPr lang="en-US" i="1" u="sng" dirty="0"/>
              <a:t>resilience </a:t>
            </a:r>
            <a:endParaRPr lang="en-US" sz="2300" dirty="0">
              <a:cs typeface="Calibri"/>
            </a:endParaRPr>
          </a:p>
          <a:p>
            <a:pPr marL="547784" indent="-547784">
              <a:buFont typeface="Arial"/>
              <a:buChar char="•"/>
            </a:pPr>
            <a:r>
              <a:rPr lang="en-US" dirty="0">
                <a:cs typeface="Calibri"/>
              </a:rPr>
              <a:t>We also expect to a project type in our next round that will encourage projects that focus on building resilience in subsidized low-income housing developments</a:t>
            </a:r>
          </a:p>
          <a:p>
            <a:pPr marL="547784" indent="-547784">
              <a:buFont typeface="Arial"/>
              <a:buChar char="•"/>
            </a:pPr>
            <a:r>
              <a:rPr lang="en-US" dirty="0">
                <a:cs typeface="Calibri"/>
              </a:rPr>
              <a:t>In the last round we expanded the eligibility of project location- can conduct a project on privately-owned land if supported by landowner.</a:t>
            </a:r>
          </a:p>
        </p:txBody>
      </p:sp>
      <p:sp>
        <p:nvSpPr>
          <p:cNvPr id="4" name="Slide Number Placeholder 3"/>
          <p:cNvSpPr>
            <a:spLocks noGrp="1"/>
          </p:cNvSpPr>
          <p:nvPr>
            <p:ph type="sldNum" sz="quarter" idx="5"/>
          </p:nvPr>
        </p:nvSpPr>
        <p:spPr/>
        <p:txBody>
          <a:bodyPr/>
          <a:lstStyle/>
          <a:p>
            <a:fld id="{710A1234-D502-4021-9A06-9DE804F31FA5}" type="slidenum">
              <a:rPr lang="en-US" smtClean="0"/>
              <a:t>17</a:t>
            </a:fld>
            <a:endParaRPr lang="en-US"/>
          </a:p>
        </p:txBody>
      </p:sp>
    </p:spTree>
    <p:extLst>
      <p:ext uri="{BB962C8B-B14F-4D97-AF65-F5344CB8AC3E}">
        <p14:creationId xmlns:p14="http://schemas.microsoft.com/office/powerpoint/2010/main" val="3450292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7784" indent="-547784">
              <a:buFont typeface="Arial"/>
              <a:buChar char="•"/>
            </a:pPr>
            <a:r>
              <a:rPr lang="en-US" dirty="0">
                <a:cs typeface="Calibri"/>
              </a:rPr>
              <a:t>As I mentioned before, nature-based solutions are a cornerstone of the MVP program. We have funded different types of nature-based solutions all throughout the sate, some of which are displayed here. </a:t>
            </a:r>
            <a:endParaRPr lang="en-US">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18</a:t>
            </a:fld>
            <a:endParaRPr lang="en-US"/>
          </a:p>
        </p:txBody>
      </p:sp>
    </p:spTree>
    <p:extLst>
      <p:ext uri="{BB962C8B-B14F-4D97-AF65-F5344CB8AC3E}">
        <p14:creationId xmlns:p14="http://schemas.microsoft.com/office/powerpoint/2010/main" val="1268565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a few examples of action grants currently underway that illustrate some important principles of the MVP program.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20</a:t>
            </a:fld>
            <a:endParaRPr lang="en-US"/>
          </a:p>
        </p:txBody>
      </p:sp>
    </p:spTree>
    <p:extLst>
      <p:ext uri="{BB962C8B-B14F-4D97-AF65-F5344CB8AC3E}">
        <p14:creationId xmlns:p14="http://schemas.microsoft.com/office/powerpoint/2010/main" val="32633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3800" y="3932238"/>
            <a:ext cx="34961513" cy="19665950"/>
          </a:xfrm>
        </p:spPr>
      </p:sp>
      <p:sp>
        <p:nvSpPr>
          <p:cNvPr id="3" name="Notes Placeholder 2"/>
          <p:cNvSpPr>
            <a:spLocks noGrp="1"/>
          </p:cNvSpPr>
          <p:nvPr>
            <p:ph type="body" idx="1"/>
          </p:nvPr>
        </p:nvSpPr>
        <p:spPr/>
        <p:txBody>
          <a:bodyPr/>
          <a:lstStyle/>
          <a:p>
            <a:pPr marL="328671" indent="-328671">
              <a:buFont typeface="Arial"/>
              <a:buChar char="•"/>
            </a:pPr>
            <a:r>
              <a:rPr lang="en-US" dirty="0">
                <a:cs typeface="Calibri"/>
              </a:rPr>
              <a:t>The Baker-Polito Administration has taken a national leadership role on climate change and has instituted important steps for the Commonwealth to lead by example.</a:t>
            </a:r>
          </a:p>
          <a:p>
            <a:pPr marL="328671" indent="-328671">
              <a:buFont typeface="Arial"/>
              <a:buChar char="•"/>
            </a:pPr>
            <a:r>
              <a:rPr lang="en-US" dirty="0">
                <a:cs typeface="Calibri"/>
              </a:rPr>
              <a:t>In 2016, Governor Baker issued Executive Order 569 "Establishing an Integrated Climate Change Strategy for the Commonwealth" </a:t>
            </a:r>
            <a:r>
              <a:rPr lang="en-US" dirty="0"/>
              <a:t>569 mandated an aggressive, integrated effort using sound science to prepare state government and partner with our local communities to build climate resilience. </a:t>
            </a:r>
            <a:endParaRPr lang="en-US" dirty="0">
              <a:cs typeface="Calibri"/>
            </a:endParaRPr>
          </a:p>
          <a:p>
            <a:pPr marL="328671" indent="-328671">
              <a:buFont typeface="Arial"/>
              <a:buChar char="•"/>
            </a:pPr>
            <a:r>
              <a:rPr lang="en-US" dirty="0">
                <a:cs typeface="Calibri"/>
              </a:rPr>
              <a:t>In 2018, Governor Baker signed an Environmental Bond Bill that codifies the commitments </a:t>
            </a:r>
            <a:r>
              <a:rPr lang="en-US" dirty="0"/>
              <a:t>under the Executive Order and authorized over $2.4 billion in capital allocations for investments in preparing for climate change, including the MVP program. </a:t>
            </a:r>
            <a:endParaRPr lang="en-US" dirty="0">
              <a:cs typeface="Calibri"/>
            </a:endParaRPr>
          </a:p>
        </p:txBody>
      </p:sp>
      <p:sp>
        <p:nvSpPr>
          <p:cNvPr id="4" name="Slide Number Placeholder 3"/>
          <p:cNvSpPr>
            <a:spLocks noGrp="1"/>
          </p:cNvSpPr>
          <p:nvPr>
            <p:ph type="sldNum" sz="quarter" idx="10"/>
          </p:nvPr>
        </p:nvSpPr>
        <p:spPr/>
        <p:txBody>
          <a:bodyPr/>
          <a:lstStyle/>
          <a:p>
            <a:fld id="{B8FD6FFF-7CC5-4A1E-91AD-7F834A32FFF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97735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waterfront park = Moakley Park in South Boston</a:t>
            </a:r>
          </a:p>
          <a:p>
            <a:r>
              <a:rPr lang="en-US" dirty="0"/>
              <a:t>MVP funds are for technical feasibility, resilient design plans, and pre-permitting assessment</a:t>
            </a:r>
          </a:p>
          <a:p>
            <a:r>
              <a:rPr lang="en-US" dirty="0"/>
              <a:t>	*Good example of phasing—this MVP project will allow them to start construction next year</a:t>
            </a:r>
          </a:p>
          <a:p>
            <a:endParaRPr lang="en-US" dirty="0"/>
          </a:p>
        </p:txBody>
      </p:sp>
      <p:sp>
        <p:nvSpPr>
          <p:cNvPr id="4" name="Slide Number Placeholder 3"/>
          <p:cNvSpPr>
            <a:spLocks noGrp="1"/>
          </p:cNvSpPr>
          <p:nvPr>
            <p:ph type="sldNum" sz="quarter" idx="5"/>
          </p:nvPr>
        </p:nvSpPr>
        <p:spPr/>
        <p:txBody>
          <a:bodyPr/>
          <a:lstStyle/>
          <a:p>
            <a:fld id="{710A1234-D502-4021-9A06-9DE804F31FA5}" type="slidenum">
              <a:rPr lang="en-US" smtClean="0"/>
              <a:t>21</a:t>
            </a:fld>
            <a:endParaRPr lang="en-US"/>
          </a:p>
        </p:txBody>
      </p:sp>
    </p:spTree>
    <p:extLst>
      <p:ext uri="{BB962C8B-B14F-4D97-AF65-F5344CB8AC3E}">
        <p14:creationId xmlns:p14="http://schemas.microsoft.com/office/powerpoint/2010/main" val="385827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Assessed the ways in which Holyoke handled this influx of climate migrants, and proposed recommendations for how they could better receive more climate migrants in the future, since Holyoke has a strong Puerto Rican community </a:t>
            </a:r>
          </a:p>
        </p:txBody>
      </p:sp>
      <p:sp>
        <p:nvSpPr>
          <p:cNvPr id="4" name="Slide Number Placeholder 3"/>
          <p:cNvSpPr>
            <a:spLocks noGrp="1"/>
          </p:cNvSpPr>
          <p:nvPr>
            <p:ph type="sldNum" sz="quarter" idx="5"/>
          </p:nvPr>
        </p:nvSpPr>
        <p:spPr/>
        <p:txBody>
          <a:bodyPr/>
          <a:lstStyle/>
          <a:p>
            <a:fld id="{710A1234-D502-4021-9A06-9DE804F31FA5}" type="slidenum">
              <a:rPr lang="en-US" smtClean="0"/>
              <a:t>22</a:t>
            </a:fld>
            <a:endParaRPr lang="en-US"/>
          </a:p>
        </p:txBody>
      </p:sp>
    </p:spTree>
    <p:extLst>
      <p:ext uri="{BB962C8B-B14F-4D97-AF65-F5344CB8AC3E}">
        <p14:creationId xmlns:p14="http://schemas.microsoft.com/office/powerpoint/2010/main" val="3973066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5c2f8763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5c2f8763f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75c2f8763f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2540650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5c2f8763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5c2f8763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75c2f8763f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2260357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5c2f8763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5c2f8763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75c2f8763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2037348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5c2f8763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5c2f8763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75c2f8763f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2315604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8671" indent="-328671">
              <a:buFont typeface="Arial"/>
              <a:buChar char="•"/>
            </a:pPr>
            <a:r>
              <a:rPr lang="en-US" dirty="0">
                <a:cs typeface="Calibri"/>
              </a:rPr>
              <a:t>I mentioned before that MVP values </a:t>
            </a:r>
            <a:r>
              <a:rPr lang="en-US" dirty="0"/>
              <a:t>using best available climate data, and to that end hosts a clearinghouse called resilientma.org that has down-scaled climate data and projections to the county and watershed level and other great resources and information about climate change hazards and impacts in MA</a:t>
            </a:r>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27</a:t>
            </a:fld>
            <a:endParaRPr lang="en-US"/>
          </a:p>
        </p:txBody>
      </p:sp>
    </p:spTree>
    <p:extLst>
      <p:ext uri="{BB962C8B-B14F-4D97-AF65-F5344CB8AC3E}">
        <p14:creationId xmlns:p14="http://schemas.microsoft.com/office/powerpoint/2010/main" val="2068698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wanted to note the importance of a current bill in front of the legislature to create a new, sustainable source of revenue to support climate change resilience implementation across the Commonwealth. Governor Baker filed Senate Bill 10, An Act for Climate Change Adaptation Infrastructure Investments in the Commonwealth, that will dedicate an estimated $137million a year to the Global Warming Solutions Trust Fund through an increase in the deeds excise, a fee on the sale of property. This funding would be a source of loans, grants, and technical assistance to municipalities, regional partnerships, and agencies to implement climate adaptation and resilience infrastructure projects with broad community benefits. </a:t>
            </a:r>
            <a:endParaRPr lang="en-US">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28</a:t>
            </a:fld>
            <a:endParaRPr lang="en-US"/>
          </a:p>
        </p:txBody>
      </p:sp>
    </p:spTree>
    <p:extLst>
      <p:ext uri="{BB962C8B-B14F-4D97-AF65-F5344CB8AC3E}">
        <p14:creationId xmlns:p14="http://schemas.microsoft.com/office/powerpoint/2010/main" val="2374738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457200"/>
            <a:ext cx="6694487" cy="3767138"/>
          </a:xfrm>
        </p:spPr>
      </p:sp>
      <p:sp>
        <p:nvSpPr>
          <p:cNvPr id="3" name="Notes Placeholder 2"/>
          <p:cNvSpPr>
            <a:spLocks noGrp="1"/>
          </p:cNvSpPr>
          <p:nvPr>
            <p:ph type="body" idx="1"/>
          </p:nvPr>
        </p:nvSpPr>
        <p:spPr>
          <a:xfrm>
            <a:off x="219075" y="4507671"/>
            <a:ext cx="6628540" cy="3202093"/>
          </a:xfrm>
        </p:spPr>
        <p:txBody>
          <a:bodyPr/>
          <a:lstStyle/>
          <a:p>
            <a:r>
              <a:rPr lang="en-US" dirty="0"/>
              <a:t>I also wanted to quickly mention another effort going on by EEA at the state-level around mitigation. [Read Slide]</a:t>
            </a:r>
          </a:p>
        </p:txBody>
      </p:sp>
      <p:sp>
        <p:nvSpPr>
          <p:cNvPr id="4" name="Slide Number Placeholder 3"/>
          <p:cNvSpPr>
            <a:spLocks noGrp="1"/>
          </p:cNvSpPr>
          <p:nvPr>
            <p:ph type="sldNum" sz="quarter" idx="5"/>
          </p:nvPr>
        </p:nvSpPr>
        <p:spPr/>
        <p:txBody>
          <a:bodyPr/>
          <a:lstStyle/>
          <a:p>
            <a:fld id="{4D115F00-16D3-403D-85D9-8D0BE1B1CE9C}" type="slidenum">
              <a:rPr lang="en-US" smtClean="0"/>
              <a:t>29</a:t>
            </a:fld>
            <a:endParaRPr lang="en-US" dirty="0"/>
          </a:p>
        </p:txBody>
      </p:sp>
    </p:spTree>
    <p:extLst>
      <p:ext uri="{BB962C8B-B14F-4D97-AF65-F5344CB8AC3E}">
        <p14:creationId xmlns:p14="http://schemas.microsoft.com/office/powerpoint/2010/main" val="3437611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3800" y="3932238"/>
            <a:ext cx="34961513" cy="19665950"/>
          </a:xfrm>
        </p:spPr>
      </p:sp>
      <p:sp>
        <p:nvSpPr>
          <p:cNvPr id="3" name="Notes Placeholder 2"/>
          <p:cNvSpPr>
            <a:spLocks noGrp="1"/>
          </p:cNvSpPr>
          <p:nvPr>
            <p:ph type="body" idx="1"/>
          </p:nvPr>
        </p:nvSpPr>
        <p:spPr/>
        <p:txBody>
          <a:bodyPr/>
          <a:lstStyle/>
          <a:p>
            <a:r>
              <a:rPr lang="en-US" dirty="0">
                <a:cs typeface="Calibri"/>
              </a:rPr>
              <a:t>Thank you all for your attention today. I'd be happy to take any questions now, or please reach out over email. </a:t>
            </a:r>
            <a:endParaRPr lang="en-US" dirty="0"/>
          </a:p>
        </p:txBody>
      </p:sp>
      <p:sp>
        <p:nvSpPr>
          <p:cNvPr id="4" name="Slide Number Placeholder 3"/>
          <p:cNvSpPr>
            <a:spLocks noGrp="1"/>
          </p:cNvSpPr>
          <p:nvPr>
            <p:ph type="sldNum" sz="quarter" idx="10"/>
          </p:nvPr>
        </p:nvSpPr>
        <p:spPr/>
        <p:txBody>
          <a:bodyPr/>
          <a:lstStyle/>
          <a:p>
            <a:fld id="{710A1234-D502-4021-9A06-9DE804F31FA5}" type="slidenum">
              <a:rPr lang="en-US" smtClean="0"/>
              <a:t>30</a:t>
            </a:fld>
            <a:endParaRPr lang="en-US"/>
          </a:p>
        </p:txBody>
      </p:sp>
    </p:spTree>
    <p:extLst>
      <p:ext uri="{BB962C8B-B14F-4D97-AF65-F5344CB8AC3E}">
        <p14:creationId xmlns:p14="http://schemas.microsoft.com/office/powerpoint/2010/main" val="346903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SHMCAP was a First-of-its-Kind plan, in that it integrated the state's hazard mitigation and climate adaptation planning, utilizing the most updated climate change projections for the commonwealth to do so. This is a model we encourage municipalities to emulate, in integrating their own hazard mitigation plan with the MVP planning process so that future climate conditions are incorporated into all town planning. </a:t>
            </a:r>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3</a:t>
            </a:fld>
            <a:endParaRPr lang="en-US"/>
          </a:p>
        </p:txBody>
      </p:sp>
    </p:spTree>
    <p:extLst>
      <p:ext uri="{BB962C8B-B14F-4D97-AF65-F5344CB8AC3E}">
        <p14:creationId xmlns:p14="http://schemas.microsoft.com/office/powerpoint/2010/main" val="233274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SHMCAP assessed the impacts of 14 climate hazards on the Commonwealth and resulted in 108 recommendation actions for agencies to undertake to build resilience across the state. </a:t>
            </a:r>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4</a:t>
            </a:fld>
            <a:endParaRPr lang="en-US"/>
          </a:p>
        </p:txBody>
      </p:sp>
    </p:spTree>
    <p:extLst>
      <p:ext uri="{BB962C8B-B14F-4D97-AF65-F5344CB8AC3E}">
        <p14:creationId xmlns:p14="http://schemas.microsoft.com/office/powerpoint/2010/main" val="266345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SHMCAP is implemented in two primary ways—through the Resilient MA Action Team, the State's interagency implementation team, and through local partnerships via the MVP grant program. </a:t>
            </a:r>
          </a:p>
        </p:txBody>
      </p:sp>
      <p:sp>
        <p:nvSpPr>
          <p:cNvPr id="4" name="Slide Number Placeholder 3"/>
          <p:cNvSpPr>
            <a:spLocks noGrp="1"/>
          </p:cNvSpPr>
          <p:nvPr>
            <p:ph type="sldNum" sz="quarter" idx="5"/>
          </p:nvPr>
        </p:nvSpPr>
        <p:spPr/>
        <p:txBody>
          <a:bodyPr/>
          <a:lstStyle/>
          <a:p>
            <a:fld id="{710A1234-D502-4021-9A06-9DE804F31FA5}" type="slidenum">
              <a:rPr lang="en-US" smtClean="0"/>
              <a:t>5</a:t>
            </a:fld>
            <a:endParaRPr lang="en-US"/>
          </a:p>
        </p:txBody>
      </p:sp>
    </p:spTree>
    <p:extLst>
      <p:ext uri="{BB962C8B-B14F-4D97-AF65-F5344CB8AC3E}">
        <p14:creationId xmlns:p14="http://schemas.microsoft.com/office/powerpoint/2010/main" val="1978204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Resilient MA Action Team (RMAT) is a statewide steering committee that guides implementation of the SHMCAP. It is staffed by a designated Climate Change Coordinator from each Executive Office that ensures implementation of their agency's assigned actions, and integration of the plan into their agency's daily work. </a:t>
            </a:r>
            <a:endParaRPr lang="en-US">
              <a:cs typeface="Calibri"/>
            </a:endParaRPr>
          </a:p>
          <a:p>
            <a:endParaRPr lang="en-US" dirty="0">
              <a:cs typeface="Calibri"/>
            </a:endParaRPr>
          </a:p>
          <a:p>
            <a:r>
              <a:rPr lang="en-US" dirty="0">
                <a:cs typeface="Calibri"/>
              </a:rPr>
              <a:t>In its first year, the RMAT will be developing statewide climate resilience standards and guidance and to increase the consistency and robustness and climate change resilience review across projects, procurement, and permitting. RMAT will also be piloting a resilient capital planning evaluation tool across the statewide capital budget plan to ensure investments do not increase exposure to climate risk, and serve to build resilience across the Commonwealth. Implementation will be tracked via an online action tracker on ResilientMA.org that is currently under development. </a:t>
            </a:r>
          </a:p>
          <a:p>
            <a:endParaRPr lang="en-US" dirty="0">
              <a:cs typeface="Calibri"/>
            </a:endParaRPr>
          </a:p>
          <a:p>
            <a:r>
              <a:rPr lang="en-US" dirty="0">
                <a:cs typeface="Calibri"/>
              </a:rPr>
              <a:t>We intend to develop templates of these tools for municipalities to utilize through the MVP program. </a:t>
            </a:r>
          </a:p>
        </p:txBody>
      </p:sp>
      <p:sp>
        <p:nvSpPr>
          <p:cNvPr id="4" name="Slide Number Placeholder 3"/>
          <p:cNvSpPr>
            <a:spLocks noGrp="1"/>
          </p:cNvSpPr>
          <p:nvPr>
            <p:ph type="sldNum" sz="quarter" idx="5"/>
          </p:nvPr>
        </p:nvSpPr>
        <p:spPr/>
        <p:txBody>
          <a:bodyPr/>
          <a:lstStyle/>
          <a:p>
            <a:fld id="{710A1234-D502-4021-9A06-9DE804F31FA5}" type="slidenum">
              <a:rPr lang="en-US" smtClean="0"/>
              <a:t>6</a:t>
            </a:fld>
            <a:endParaRPr lang="en-US"/>
          </a:p>
        </p:txBody>
      </p:sp>
    </p:spTree>
    <p:extLst>
      <p:ext uri="{BB962C8B-B14F-4D97-AF65-F5344CB8AC3E}">
        <p14:creationId xmlns:p14="http://schemas.microsoft.com/office/powerpoint/2010/main" val="323494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3800" y="3932238"/>
            <a:ext cx="34961513" cy="19665950"/>
          </a:xfrm>
        </p:spPr>
      </p:sp>
      <p:sp>
        <p:nvSpPr>
          <p:cNvPr id="3" name="Notes Placeholder 2"/>
          <p:cNvSpPr>
            <a:spLocks noGrp="1"/>
          </p:cNvSpPr>
          <p:nvPr>
            <p:ph type="body" idx="1"/>
          </p:nvPr>
        </p:nvSpPr>
        <p:spPr/>
        <p:txBody>
          <a:bodyPr/>
          <a:lstStyle/>
          <a:p>
            <a:pPr marL="657341" lvl="1" indent="-657341">
              <a:spcAft>
                <a:spcPts val="1150"/>
              </a:spcAft>
              <a:buFont typeface="Arial" panose="020B0604020202020204" pitchFamily="34" charset="0"/>
              <a:buChar char="•"/>
            </a:pPr>
            <a:r>
              <a:rPr lang="en-US" sz="3500" dirty="0">
                <a:latin typeface="Bahnschrift"/>
                <a:cs typeface="Arial" panose="020B0604020202020204" pitchFamily="34" charset="0"/>
              </a:rPr>
              <a:t>While the State prepared its own first-of-its-kind Climate Hazard Mitigation and Adaptation Plan, we knew it was equally if not more important for local municipalities to start these conversations about preparing for future climate impacts in their communities.</a:t>
            </a:r>
          </a:p>
          <a:p>
            <a:pPr marL="657341" lvl="1" indent="-657341">
              <a:spcAft>
                <a:spcPts val="1150"/>
              </a:spcAft>
              <a:buFont typeface="Arial" panose="020B0604020202020204" pitchFamily="34" charset="0"/>
              <a:buChar char="•"/>
            </a:pPr>
            <a:r>
              <a:rPr lang="en-US" sz="3500" dirty="0">
                <a:latin typeface="Bahnschrift"/>
                <a:cs typeface="Arial" panose="020B0604020202020204" pitchFamily="34" charset="0"/>
              </a:rPr>
              <a:t>The need for these types of conversations, planning, and implementation of priority actions to prepare for these impacts is great</a:t>
            </a:r>
          </a:p>
          <a:p>
            <a:pPr marL="657341" lvl="1" indent="-657341">
              <a:spcAft>
                <a:spcPts val="1150"/>
              </a:spcAft>
              <a:buFont typeface="Arial" panose="020B0604020202020204" pitchFamily="34" charset="0"/>
              <a:buChar char="•"/>
            </a:pPr>
            <a:r>
              <a:rPr lang="en-US" sz="3500" dirty="0">
                <a:latin typeface="Bahnschrift"/>
                <a:cs typeface="Arial" panose="020B0604020202020204" pitchFamily="34" charset="0"/>
              </a:rPr>
              <a:t>For example, there are over 12,000 culverts in MA that are undersized and/or need repair just to meet current climate conditions, let alone the increased precipitation and flooding projections of the future.</a:t>
            </a:r>
          </a:p>
          <a:p>
            <a:pPr marL="657341" lvl="1" indent="-657341">
              <a:spcAft>
                <a:spcPts val="1150"/>
              </a:spcAft>
              <a:buFont typeface="Arial" panose="020B0604020202020204" pitchFamily="34" charset="0"/>
              <a:buChar char="•"/>
            </a:pPr>
            <a:r>
              <a:rPr lang="en-US" sz="3500" dirty="0">
                <a:latin typeface="Bahnschrift"/>
                <a:cs typeface="Arial" panose="020B0604020202020204" pitchFamily="34" charset="0"/>
              </a:rPr>
              <a:t>We also know there are about 300 high-hazard dams and 1,100 municipally-owned coastal structures that may need to be upgraded to withstand future sea level rise and flooding scenarios. Extreme heat will also be a problem in the future, and some of our more vulnerable populations living in areas with strong urban heat island effect and who may have less access to cooling may be particularly adversely impacted.</a:t>
            </a:r>
          </a:p>
          <a:p>
            <a:pPr marL="657341" lvl="1" indent="-657341">
              <a:spcAft>
                <a:spcPts val="1150"/>
              </a:spcAft>
              <a:buFont typeface="Arial" panose="020B0604020202020204" pitchFamily="34" charset="0"/>
              <a:buChar char="•"/>
            </a:pPr>
            <a:r>
              <a:rPr lang="en-US" sz="3500" dirty="0">
                <a:latin typeface="Bahnschrift"/>
                <a:cs typeface="Arial" panose="020B0604020202020204" pitchFamily="34" charset="0"/>
              </a:rPr>
              <a:t>These are the types of conversations and assessments of vulnerabilities that the MVP program sparks in MA communities through the planning process, and then is able to fund some of the resulting priority actions through its action grant program—going beyond planning to implementation</a:t>
            </a:r>
          </a:p>
          <a:p>
            <a:pPr marL="0" lvl="1">
              <a:spcAft>
                <a:spcPts val="1150"/>
              </a:spcAft>
            </a:pPr>
            <a:endParaRPr lang="en-US" sz="3500" dirty="0">
              <a:latin typeface="Bahnschrift"/>
              <a:cs typeface="Arial" panose="020B0604020202020204" pitchFamily="34" charset="0"/>
            </a:endParaRPr>
          </a:p>
          <a:p>
            <a:pPr marL="0" lvl="1">
              <a:spcAft>
                <a:spcPts val="1150"/>
              </a:spcAft>
            </a:pPr>
            <a:r>
              <a:rPr lang="en-US" sz="3500" dirty="0">
                <a:latin typeface="Bahnschrift"/>
                <a:cs typeface="Arial" panose="020B0604020202020204" pitchFamily="34" charset="0"/>
              </a:rPr>
              <a:t>[data on this page are from S10 testimony by SKT and Governor Baker and Ben Stone at DHCD]</a:t>
            </a:r>
            <a:endParaRPr lang="en-US" sz="3500" dirty="0">
              <a:latin typeface="Bahnschrift" panose="020B0502040204020203"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10A1234-D502-4021-9A06-9DE804F31FA5}" type="slidenum">
              <a:rPr lang="en-US" smtClean="0"/>
              <a:t>7</a:t>
            </a:fld>
            <a:endParaRPr lang="en-US"/>
          </a:p>
        </p:txBody>
      </p:sp>
    </p:spTree>
    <p:extLst>
      <p:ext uri="{BB962C8B-B14F-4D97-AF65-F5344CB8AC3E}">
        <p14:creationId xmlns:p14="http://schemas.microsoft.com/office/powerpoint/2010/main" val="286684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3800" y="3932238"/>
            <a:ext cx="34961513" cy="19665950"/>
          </a:xfrm>
        </p:spPr>
      </p:sp>
      <p:sp>
        <p:nvSpPr>
          <p:cNvPr id="3" name="Notes Placeholder 2"/>
          <p:cNvSpPr>
            <a:spLocks noGrp="1"/>
          </p:cNvSpPr>
          <p:nvPr>
            <p:ph type="body" idx="1"/>
          </p:nvPr>
        </p:nvSpPr>
        <p:spPr/>
        <p:txBody>
          <a:bodyPr/>
          <a:lstStyle/>
          <a:p>
            <a:pPr marL="547784" indent="-547784">
              <a:buFont typeface="Arial"/>
              <a:buChar char="•"/>
              <a:defRPr/>
            </a:pPr>
            <a:r>
              <a:rPr lang="en-US" dirty="0">
                <a:latin typeface="Bahnschrift"/>
                <a:cs typeface="Arial" panose="020B0604020202020204" pitchFamily="34" charset="0"/>
              </a:rPr>
              <a:t>MVP is a community-led process that makes local knowledge-sharing and collaboration its cornerstone</a:t>
            </a:r>
          </a:p>
          <a:p>
            <a:pPr marL="547784" indent="-547784">
              <a:buFont typeface="Arial"/>
              <a:buChar char="•"/>
              <a:defRPr/>
            </a:pPr>
            <a:r>
              <a:rPr lang="en-US" dirty="0">
                <a:latin typeface="Bahnschrift"/>
                <a:cs typeface="Arial" panose="020B0604020202020204" pitchFamily="34" charset="0"/>
              </a:rPr>
              <a:t>By providing funds for each municipality or regional partnership to conduct its own process with its own diverse set of stakeholders, we get a plan that it tailored directly to the town and its values and has the local buy-in needed to make it implementable</a:t>
            </a:r>
          </a:p>
          <a:p>
            <a:pPr marL="547784" indent="-547784">
              <a:buFont typeface="Arial"/>
              <a:buChar char="•"/>
              <a:defRPr/>
            </a:pPr>
            <a:r>
              <a:rPr lang="en-US" dirty="0">
                <a:latin typeface="Bahnschrift"/>
                <a:cs typeface="Arial" panose="020B0604020202020204" pitchFamily="34" charset="0"/>
              </a:rPr>
              <a:t>MVP also values using best available climate data, and to that end hosts a clearinghouse called resilientma.org that has down-scaled climate data and projections to the county and watershed level.</a:t>
            </a:r>
          </a:p>
          <a:p>
            <a:pPr marL="547784" indent="-547784">
              <a:buFont typeface="Arial"/>
              <a:buChar char="•"/>
              <a:defRPr/>
            </a:pPr>
            <a:r>
              <a:rPr lang="en-US" dirty="0">
                <a:latin typeface="Bahnschrift"/>
                <a:cs typeface="Arial" panose="020B0604020202020204" pitchFamily="34" charset="0"/>
              </a:rPr>
              <a:t>MVP also focuses on nature-based solutions—or those actions </a:t>
            </a:r>
            <a:r>
              <a:rPr lang="en-US" dirty="0"/>
              <a:t>strategies that rely on ecological processes to achieve climate resilience objectives like wetlands conservation, low impact development, green instead of gray infrastructure, and the like.</a:t>
            </a:r>
            <a:endParaRPr lang="en-US" dirty="0">
              <a:latin typeface="Bahnschrift"/>
              <a:cs typeface="Arial" panose="020B0604020202020204" pitchFamily="34" charset="0"/>
            </a:endParaRPr>
          </a:p>
          <a:p>
            <a:pPr marL="547784" indent="-547784">
              <a:buFont typeface="Arial"/>
              <a:buChar char="•"/>
              <a:defRPr/>
            </a:pPr>
            <a:r>
              <a:rPr lang="en-US" dirty="0">
                <a:latin typeface="Bahnschrift"/>
                <a:cs typeface="Arial" panose="020B0604020202020204" pitchFamily="34" charset="0"/>
              </a:rPr>
              <a:t>MVP highly values projects that reduce the risks of climate change impacts for Environmental Justice and other vulnerable populations and involves these stakeholders directly in the planning and implementation process.</a:t>
            </a:r>
          </a:p>
          <a:p>
            <a:pPr marL="547784" indent="-547784">
              <a:buFont typeface="Arial"/>
              <a:buChar char="•"/>
              <a:defRPr/>
            </a:pPr>
            <a:r>
              <a:rPr lang="en-US" dirty="0">
                <a:latin typeface="Bahnschrift"/>
                <a:cs typeface="Arial" panose="020B0604020202020204" pitchFamily="34" charset="0"/>
              </a:rPr>
              <a:t>The ultimate goal is to mainstream</a:t>
            </a:r>
            <a:r>
              <a:rPr lang="en-US" sz="2300" dirty="0">
                <a:latin typeface="Bahnschrift"/>
                <a:cs typeface="Arial" panose="020B0604020202020204" pitchFamily="34" charset="0"/>
              </a:rPr>
              <a:t> </a:t>
            </a:r>
            <a:r>
              <a:rPr lang="en-US" dirty="0">
                <a:latin typeface="Bahnschrift"/>
                <a:cs typeface="Arial" panose="020B0604020202020204" pitchFamily="34" charset="0"/>
              </a:rPr>
              <a:t>the discussion of climate change and preparing for its impacts into everyday planning and conversation in local communities</a:t>
            </a:r>
            <a:endParaRPr lang="en-US" dirty="0">
              <a:latin typeface="Bahnschrift"/>
            </a:endParaRPr>
          </a:p>
          <a:p>
            <a:pPr defTabSz="1752909">
              <a:defRPr/>
            </a:pPr>
            <a:endParaRPr lang="en-US" sz="2300" dirty="0">
              <a:latin typeface="Bahnschrift" panose="020B0502040204020203" pitchFamily="34" charset="0"/>
              <a:cs typeface="Arial" panose="020B0604020202020204" pitchFamily="34" charset="0"/>
            </a:endParaRPr>
          </a:p>
          <a:p>
            <a:pPr defTabSz="1752909">
              <a:defRPr/>
            </a:pPr>
            <a:endParaRPr lang="en-US" sz="2300" dirty="0">
              <a:latin typeface="Bahnschrift" panose="020B0502040204020203"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10A1234-D502-4021-9A06-9DE804F31FA5}" type="slidenum">
              <a:rPr lang="en-US" smtClean="0"/>
              <a:t>8</a:t>
            </a:fld>
            <a:endParaRPr lang="en-US"/>
          </a:p>
        </p:txBody>
      </p:sp>
    </p:spTree>
    <p:extLst>
      <p:ext uri="{BB962C8B-B14F-4D97-AF65-F5344CB8AC3E}">
        <p14:creationId xmlns:p14="http://schemas.microsoft.com/office/powerpoint/2010/main" val="127382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8671" indent="-328671">
              <a:buFont typeface="Arial,Sans-Serif"/>
              <a:buChar char="•"/>
            </a:pPr>
            <a:r>
              <a:rPr lang="en-US" dirty="0"/>
              <a:t>Planning grants are the first step in the MVP process. Communities undertake a proscribed planning process (with the help of a provider pre-trained by the state) developed by the Nature Conservancy called the Community Resilience Building process. Through this process the community assesses its vulnerabilities and strengths in the face of climate change hazards like increased precipitation and drought and identifies priority actions it would like to take to enhance its strengths and reduce its vulnerabilities.</a:t>
            </a:r>
          </a:p>
          <a:p>
            <a:pPr marL="328671" indent="-328671">
              <a:buFont typeface="Arial,Sans-Serif"/>
              <a:buChar char="•"/>
            </a:pPr>
            <a:r>
              <a:rPr lang="en-US" dirty="0"/>
              <a:t>Once the municipality successfully completes the planning process it is designated as an MVP certified community and is then eligible to apply for action grant funding to implement priority actions identified through the planning process. </a:t>
            </a:r>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9</a:t>
            </a:fld>
            <a:endParaRPr lang="en-US"/>
          </a:p>
        </p:txBody>
      </p:sp>
    </p:spTree>
    <p:extLst>
      <p:ext uri="{BB962C8B-B14F-4D97-AF65-F5344CB8AC3E}">
        <p14:creationId xmlns:p14="http://schemas.microsoft.com/office/powerpoint/2010/main" val="104410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229FE8-703F-40C0-8F5C-825A590B3C31}" type="datetime1">
              <a:rPr lang="en-US" smtClean="0"/>
              <a:t>12/4/2019</a:t>
            </a:fld>
            <a:endParaRPr lang="en-US"/>
          </a:p>
        </p:txBody>
      </p:sp>
      <p:sp>
        <p:nvSpPr>
          <p:cNvPr id="5" name="Footer Placeholder 4"/>
          <p:cNvSpPr>
            <a:spLocks noGrp="1"/>
          </p:cNvSpPr>
          <p:nvPr>
            <p:ph type="ftr" sz="quarter" idx="11"/>
          </p:nvPr>
        </p:nvSpPr>
        <p:spPr>
          <a:xfrm>
            <a:off x="3124200" y="4888707"/>
            <a:ext cx="2895600" cy="273844"/>
          </a:xfrm>
        </p:spPr>
        <p:txBody>
          <a:bodyPr/>
          <a:lstStyle/>
          <a:p>
            <a:endParaRPr lang="en-US" dirty="0"/>
          </a:p>
        </p:txBody>
      </p:sp>
      <p:sp>
        <p:nvSpPr>
          <p:cNvPr id="6" name="Slide Number Placeholder 5"/>
          <p:cNvSpPr>
            <a:spLocks noGrp="1"/>
          </p:cNvSpPr>
          <p:nvPr>
            <p:ph type="sldNum" sz="quarter" idx="12"/>
          </p:nvPr>
        </p:nvSpPr>
        <p:spPr/>
        <p:txBody>
          <a:bodyPr/>
          <a:lstStyle/>
          <a:p>
            <a:fld id="{BC10594C-12C3-49D5-B979-B8F1D822F98F}" type="slidenum">
              <a:rPr lang="en-US" smtClean="0"/>
              <a:t>‹#›</a:t>
            </a:fld>
            <a:endParaRPr lang="en-US" dirty="0"/>
          </a:p>
        </p:txBody>
      </p:sp>
    </p:spTree>
    <p:extLst>
      <p:ext uri="{BB962C8B-B14F-4D97-AF65-F5344CB8AC3E}">
        <p14:creationId xmlns:p14="http://schemas.microsoft.com/office/powerpoint/2010/main" val="25032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D57F7-ADE8-42B7-8733-479542E00ECE}"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158064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5E573D-0A92-464E-A949-02B6236D1708}"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2314578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AE5A049-B854-45AE-90DF-07129F814B65}" type="datetime1">
              <a:rPr lang="en-US" smtClean="0">
                <a:solidFill>
                  <a:prstClr val="black"/>
                </a:solidFill>
              </a:rPr>
              <a:pPr/>
              <a:t>12/4/2019</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srgbClr val="4C5C65">
                    <a:lumMod val="60000"/>
                    <a:lumOff val="40000"/>
                  </a:srgbClr>
                </a:solidFill>
              </a:rPr>
              <a:t>2018 Massachusetts State Hazard Mitigation and Climate Adaptation Plan</a:t>
            </a:r>
          </a:p>
        </p:txBody>
      </p:sp>
      <p:sp>
        <p:nvSpPr>
          <p:cNvPr id="6" name="Slide Number Placeholder 5"/>
          <p:cNvSpPr>
            <a:spLocks noGrp="1"/>
          </p:cNvSpPr>
          <p:nvPr>
            <p:ph type="sldNum" sz="quarter" idx="12"/>
          </p:nvPr>
        </p:nvSpPr>
        <p:spPr/>
        <p:txBody>
          <a:bodyPr/>
          <a:lstStyle/>
          <a:p>
            <a:fld id="{6509DE52-BBE8-45A2-A90E-3A8290AF1026}" type="slidenum">
              <a:rPr lang="en-US" smtClean="0">
                <a:solidFill>
                  <a:srgbClr val="4C5C65">
                    <a:lumMod val="60000"/>
                    <a:lumOff val="40000"/>
                  </a:srgbClr>
                </a:solidFill>
              </a:rPr>
              <a:pPr/>
              <a:t>‹#›</a:t>
            </a:fld>
            <a:endParaRPr lang="en-US">
              <a:solidFill>
                <a:srgbClr val="4C5C65">
                  <a:lumMod val="60000"/>
                  <a:lumOff val="40000"/>
                </a:srgbClr>
              </a:solidFill>
            </a:endParaRPr>
          </a:p>
        </p:txBody>
      </p:sp>
    </p:spTree>
    <p:extLst>
      <p:ext uri="{BB962C8B-B14F-4D97-AF65-F5344CB8AC3E}">
        <p14:creationId xmlns:p14="http://schemas.microsoft.com/office/powerpoint/2010/main" val="419094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useBgFill="1">
        <p:nvSpPr>
          <p:cNvPr id="13" name="Rounded Rectangle 12"/>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9" name="Subtitle 8"/>
          <p:cNvSpPr>
            <a:spLocks noGrp="1"/>
          </p:cNvSpPr>
          <p:nvPr>
            <p:ph type="subTitle" idx="1"/>
          </p:nvPr>
        </p:nvSpPr>
        <p:spPr>
          <a:xfrm>
            <a:off x="1295400" y="2400300"/>
            <a:ext cx="6400800" cy="1200150"/>
          </a:xfrm>
        </p:spPr>
        <p:txBody>
          <a:bodyPr>
            <a:normAutofit/>
          </a:bodyPr>
          <a:lstStyle>
            <a:lvl1pPr marL="0" indent="0" algn="ctr">
              <a:buNone/>
              <a:defRPr sz="270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endParaRPr kumimoji="0" lang="en-US" dirty="0"/>
          </a:p>
        </p:txBody>
      </p:sp>
      <p:sp>
        <p:nvSpPr>
          <p:cNvPr id="28" name="Date Placeholder 27"/>
          <p:cNvSpPr>
            <a:spLocks noGrp="1"/>
          </p:cNvSpPr>
          <p:nvPr>
            <p:ph type="dt" sz="half" idx="10"/>
          </p:nvPr>
        </p:nvSpPr>
        <p:spPr/>
        <p:txBody>
          <a:bodyPr/>
          <a:lstStyle/>
          <a:p>
            <a:fld id="{708587F7-667E-47DB-B932-AB97BE59A323}" type="datetime1">
              <a:rPr lang="en-US" smtClean="0"/>
              <a:t>12/4/2019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050">
                <a:solidFill>
                  <a:srgbClr val="FFFFFF"/>
                </a:solidFill>
              </a:defRPr>
            </a:lvl1pPr>
          </a:lstStyle>
          <a:p>
            <a:fld id="{187DDBD1-103B-4BC8-B316-02DDBF43C835}" type="slidenum">
              <a:rPr lang="en-US" smtClean="0"/>
              <a:t>‹#›</a:t>
            </a:fld>
            <a:endParaRPr lang="en-US" dirty="0"/>
          </a:p>
        </p:txBody>
      </p:sp>
      <p:pic>
        <p:nvPicPr>
          <p:cNvPr id="14" name="Picture 13" descr="mq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101" y="114300"/>
            <a:ext cx="1121118" cy="840839"/>
          </a:xfrm>
          <a:prstGeom prst="rect">
            <a:avLst/>
          </a:prstGeom>
        </p:spPr>
      </p:pic>
      <p:pic>
        <p:nvPicPr>
          <p:cNvPr id="15" name="Picture 14" descr="eea_logo.jpg"/>
          <p:cNvPicPr>
            <a:picLocks noChangeAspect="1"/>
          </p:cNvPicPr>
          <p:nvPr/>
        </p:nvPicPr>
        <p:blipFill>
          <a:blip r:embed="rId3" cstate="print"/>
          <a:stretch>
            <a:fillRect/>
          </a:stretch>
        </p:blipFill>
        <p:spPr>
          <a:xfrm>
            <a:off x="7867461" y="136365"/>
            <a:ext cx="1091698" cy="818774"/>
          </a:xfrm>
          <a:prstGeom prst="rect">
            <a:avLst/>
          </a:prstGeom>
        </p:spPr>
      </p:pic>
    </p:spTree>
    <p:extLst>
      <p:ext uri="{BB962C8B-B14F-4D97-AF65-F5344CB8AC3E}">
        <p14:creationId xmlns:p14="http://schemas.microsoft.com/office/powerpoint/2010/main" val="61296731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560785"/>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charset="0"/>
            </a:endParaRPr>
          </a:p>
        </p:txBody>
      </p:sp>
      <p:sp>
        <p:nvSpPr>
          <p:cNvPr id="105483" name="Line 11"/>
          <p:cNvSpPr>
            <a:spLocks noChangeShapeType="1"/>
          </p:cNvSpPr>
          <p:nvPr/>
        </p:nvSpPr>
        <p:spPr bwMode="auto">
          <a:xfrm>
            <a:off x="2345508" y="2641521"/>
            <a:ext cx="621792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charset="0"/>
            </a:endParaRPr>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70789" y="1523001"/>
            <a:ext cx="1365477" cy="10241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1" y="1360628"/>
            <a:ext cx="6069891" cy="1382573"/>
          </a:xfrm>
          <a:prstGeom prst="rect">
            <a:avLst/>
          </a:prstGeom>
        </p:spPr>
        <p:txBody>
          <a:bodyPr anchor="ctr"/>
          <a:lstStyle/>
          <a:p>
            <a:pPr>
              <a:lnSpc>
                <a:spcPct val="100000"/>
              </a:lnSpc>
              <a:spcAft>
                <a:spcPts val="600"/>
              </a:spcAft>
            </a:pPr>
            <a:r>
              <a:rPr lang="en-US" sz="2800" dirty="0">
                <a:solidFill>
                  <a:srgbClr val="00269E"/>
                </a:solidFill>
                <a:latin typeface="Arial" pitchFamily="34" charset="0"/>
                <a:cs typeface="Arial" pitchFamily="34" charset="0"/>
              </a:rPr>
              <a:t>Commonwealth of Massachusetts</a:t>
            </a:r>
            <a:br>
              <a:rPr lang="en-US" sz="2800" dirty="0">
                <a:solidFill>
                  <a:srgbClr val="00269E"/>
                </a:solidFill>
                <a:latin typeface="Arial" pitchFamily="34" charset="0"/>
                <a:cs typeface="Arial" pitchFamily="34" charset="0"/>
              </a:rPr>
            </a:br>
            <a:r>
              <a:rPr lang="en-US" sz="1600" dirty="0">
                <a:solidFill>
                  <a:srgbClr val="00269E"/>
                </a:solidFill>
                <a:latin typeface="Arial" pitchFamily="34" charset="0"/>
                <a:cs typeface="Arial" pitchFamily="34" charset="0"/>
              </a:rPr>
              <a:t/>
            </a:r>
            <a:br>
              <a:rPr lang="en-US" sz="1600" dirty="0">
                <a:solidFill>
                  <a:srgbClr val="00269E"/>
                </a:solidFill>
                <a:latin typeface="Arial" pitchFamily="34" charset="0"/>
                <a:cs typeface="Arial" pitchFamily="34" charset="0"/>
              </a:rPr>
            </a:br>
            <a:r>
              <a:rPr lang="en-US" sz="1600" dirty="0">
                <a:solidFill>
                  <a:srgbClr val="00269E"/>
                </a:solidFill>
                <a:latin typeface="Arial" pitchFamily="34" charset="0"/>
                <a:cs typeface="Arial" pitchFamily="34" charset="0"/>
              </a:rPr>
              <a:t>[SECRETARIAT]</a:t>
            </a:r>
            <a:r>
              <a:rPr lang="en-US" sz="1800" dirty="0">
                <a:solidFill>
                  <a:srgbClr val="00269E"/>
                </a:solidFill>
                <a:latin typeface="Arial" pitchFamily="34" charset="0"/>
                <a:cs typeface="Arial" pitchFamily="34" charset="0"/>
              </a:rPr>
              <a:t/>
            </a:r>
            <a:br>
              <a:rPr lang="en-US" sz="1800" dirty="0">
                <a:solidFill>
                  <a:srgbClr val="00269E"/>
                </a:solidFill>
                <a:latin typeface="Arial" pitchFamily="34" charset="0"/>
                <a:cs typeface="Arial" pitchFamily="34" charset="0"/>
              </a:rPr>
            </a:br>
            <a:r>
              <a:rPr lang="en-US" sz="1000" dirty="0">
                <a:solidFill>
                  <a:srgbClr val="00269E"/>
                </a:solidFill>
                <a:latin typeface="Arial" pitchFamily="34" charset="0"/>
                <a:cs typeface="Arial" pitchFamily="34" charset="0"/>
              </a:rPr>
              <a:t/>
            </a:r>
            <a:br>
              <a:rPr lang="en-US" sz="1000" dirty="0">
                <a:solidFill>
                  <a:srgbClr val="00269E"/>
                </a:solidFill>
                <a:latin typeface="Arial" pitchFamily="34" charset="0"/>
                <a:cs typeface="Arial" pitchFamily="34" charset="0"/>
              </a:rPr>
            </a:br>
            <a:r>
              <a:rPr lang="en-US" sz="1600" dirty="0">
                <a:solidFill>
                  <a:srgbClr val="00269E"/>
                </a:solidFill>
                <a:latin typeface="Arial" pitchFamily="34" charset="0"/>
                <a:cs typeface="Arial" pitchFamily="34" charset="0"/>
              </a:rPr>
              <a:t>Presentation to the Governor</a:t>
            </a:r>
            <a:endParaRPr lang="en-US" sz="2400" dirty="0">
              <a:solidFill>
                <a:srgbClr val="00269E"/>
              </a:solidFill>
              <a:latin typeface="Arial" pitchFamily="34" charset="0"/>
              <a:cs typeface="Arial" pitchFamily="34" charset="0"/>
            </a:endParaRPr>
          </a:p>
        </p:txBody>
      </p:sp>
    </p:spTree>
    <p:extLst>
      <p:ext uri="{BB962C8B-B14F-4D97-AF65-F5344CB8AC3E}">
        <p14:creationId xmlns:p14="http://schemas.microsoft.com/office/powerpoint/2010/main" val="1288359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274219"/>
            <a:ext cx="8348472" cy="3328872"/>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6" y="66426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Tree>
    <p:extLst>
      <p:ext uri="{BB962C8B-B14F-4D97-AF65-F5344CB8AC3E}">
        <p14:creationId xmlns:p14="http://schemas.microsoft.com/office/powerpoint/2010/main" val="250835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4" y="1274219"/>
            <a:ext cx="3957219" cy="3328872"/>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8"/>
          <p:cNvSpPr>
            <a:spLocks noGrp="1"/>
          </p:cNvSpPr>
          <p:nvPr>
            <p:ph sz="quarter" idx="17"/>
          </p:nvPr>
        </p:nvSpPr>
        <p:spPr>
          <a:xfrm>
            <a:off x="4600044" y="1271361"/>
            <a:ext cx="3957219" cy="3328872"/>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6" y="66426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Tree>
    <p:extLst>
      <p:ext uri="{BB962C8B-B14F-4D97-AF65-F5344CB8AC3E}">
        <p14:creationId xmlns:p14="http://schemas.microsoft.com/office/powerpoint/2010/main" val="2131052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396240" y="987783"/>
            <a:ext cx="843534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1" name="Rectangle 10"/>
          <p:cNvSpPr/>
          <p:nvPr userDrawn="1"/>
        </p:nvSpPr>
        <p:spPr>
          <a:xfrm>
            <a:off x="327660" y="468631"/>
            <a:ext cx="7673340" cy="177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145017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560785"/>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charset="0"/>
            </a:endParaRPr>
          </a:p>
        </p:txBody>
      </p:sp>
      <p:sp>
        <p:nvSpPr>
          <p:cNvPr id="105483" name="Line 11"/>
          <p:cNvSpPr>
            <a:spLocks noChangeShapeType="1"/>
          </p:cNvSpPr>
          <p:nvPr/>
        </p:nvSpPr>
        <p:spPr bwMode="auto">
          <a:xfrm>
            <a:off x="2345508" y="2641521"/>
            <a:ext cx="621792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charset="0"/>
            </a:endParaRPr>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70789" y="1523001"/>
            <a:ext cx="1365477" cy="10241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1" y="1360628"/>
            <a:ext cx="6069891" cy="1382573"/>
          </a:xfrm>
          <a:prstGeom prst="rect">
            <a:avLst/>
          </a:prstGeom>
        </p:spPr>
        <p:txBody>
          <a:bodyPr anchor="ctr"/>
          <a:lstStyle/>
          <a:p>
            <a:pPr>
              <a:lnSpc>
                <a:spcPct val="100000"/>
              </a:lnSpc>
              <a:spcAft>
                <a:spcPts val="600"/>
              </a:spcAft>
            </a:pPr>
            <a:r>
              <a:rPr lang="en-US" sz="2800" dirty="0">
                <a:solidFill>
                  <a:srgbClr val="00269E"/>
                </a:solidFill>
                <a:latin typeface="Arial" pitchFamily="34" charset="0"/>
                <a:cs typeface="Arial" pitchFamily="34" charset="0"/>
              </a:rPr>
              <a:t>Commonwealth of Massachusetts</a:t>
            </a:r>
            <a:br>
              <a:rPr lang="en-US" sz="2800" dirty="0">
                <a:solidFill>
                  <a:srgbClr val="00269E"/>
                </a:solidFill>
                <a:latin typeface="Arial" pitchFamily="34" charset="0"/>
                <a:cs typeface="Arial" pitchFamily="34" charset="0"/>
              </a:rPr>
            </a:br>
            <a:r>
              <a:rPr lang="en-US" sz="1600" dirty="0">
                <a:solidFill>
                  <a:srgbClr val="00269E"/>
                </a:solidFill>
                <a:latin typeface="Arial" pitchFamily="34" charset="0"/>
                <a:cs typeface="Arial" pitchFamily="34" charset="0"/>
              </a:rPr>
              <a:t/>
            </a:r>
            <a:br>
              <a:rPr lang="en-US" sz="1600" dirty="0">
                <a:solidFill>
                  <a:srgbClr val="00269E"/>
                </a:solidFill>
                <a:latin typeface="Arial" pitchFamily="34" charset="0"/>
                <a:cs typeface="Arial" pitchFamily="34" charset="0"/>
              </a:rPr>
            </a:br>
            <a:r>
              <a:rPr lang="en-US" sz="1600" dirty="0">
                <a:solidFill>
                  <a:srgbClr val="00269E"/>
                </a:solidFill>
                <a:latin typeface="Arial" pitchFamily="34" charset="0"/>
                <a:cs typeface="Arial" pitchFamily="34" charset="0"/>
              </a:rPr>
              <a:t>[SECRETARIAT]</a:t>
            </a:r>
            <a:r>
              <a:rPr lang="en-US" sz="1800" dirty="0">
                <a:solidFill>
                  <a:srgbClr val="00269E"/>
                </a:solidFill>
                <a:latin typeface="Arial" pitchFamily="34" charset="0"/>
                <a:cs typeface="Arial" pitchFamily="34" charset="0"/>
              </a:rPr>
              <a:t/>
            </a:r>
            <a:br>
              <a:rPr lang="en-US" sz="1800" dirty="0">
                <a:solidFill>
                  <a:srgbClr val="00269E"/>
                </a:solidFill>
                <a:latin typeface="Arial" pitchFamily="34" charset="0"/>
                <a:cs typeface="Arial" pitchFamily="34" charset="0"/>
              </a:rPr>
            </a:br>
            <a:r>
              <a:rPr lang="en-US" sz="1000" dirty="0">
                <a:solidFill>
                  <a:srgbClr val="00269E"/>
                </a:solidFill>
                <a:latin typeface="Arial" pitchFamily="34" charset="0"/>
                <a:cs typeface="Arial" pitchFamily="34" charset="0"/>
              </a:rPr>
              <a:t/>
            </a:r>
            <a:br>
              <a:rPr lang="en-US" sz="1000" dirty="0">
                <a:solidFill>
                  <a:srgbClr val="00269E"/>
                </a:solidFill>
                <a:latin typeface="Arial" pitchFamily="34" charset="0"/>
                <a:cs typeface="Arial" pitchFamily="34" charset="0"/>
              </a:rPr>
            </a:br>
            <a:r>
              <a:rPr lang="en-US" sz="1600" dirty="0">
                <a:solidFill>
                  <a:srgbClr val="00269E"/>
                </a:solidFill>
                <a:latin typeface="Arial" pitchFamily="34" charset="0"/>
                <a:cs typeface="Arial" pitchFamily="34" charset="0"/>
              </a:rPr>
              <a:t>Presentation to the Governor</a:t>
            </a:r>
            <a:endParaRPr lang="en-US" sz="2400" dirty="0">
              <a:solidFill>
                <a:srgbClr val="00269E"/>
              </a:solidFill>
              <a:latin typeface="Arial" pitchFamily="34" charset="0"/>
              <a:cs typeface="Arial" pitchFamily="34" charset="0"/>
            </a:endParaRPr>
          </a:p>
        </p:txBody>
      </p:sp>
    </p:spTree>
    <p:extLst>
      <p:ext uri="{BB962C8B-B14F-4D97-AF65-F5344CB8AC3E}">
        <p14:creationId xmlns:p14="http://schemas.microsoft.com/office/powerpoint/2010/main" val="2703682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274219"/>
            <a:ext cx="8348472" cy="3328872"/>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6" y="66426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Tree>
    <p:extLst>
      <p:ext uri="{BB962C8B-B14F-4D97-AF65-F5344CB8AC3E}">
        <p14:creationId xmlns:p14="http://schemas.microsoft.com/office/powerpoint/2010/main" val="257309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C163F8-7AD7-4C4E-B857-ACDD406836E8}" type="datetime1">
              <a:rPr lang="en-US" smtClean="0"/>
              <a:t>12/4/2019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10594C-12C3-49D5-B979-B8F1D822F98F}" type="slidenum">
              <a:rPr lang="en-US" smtClean="0"/>
              <a:t>‹#›</a:t>
            </a:fld>
            <a:endParaRPr lang="en-US" dirty="0"/>
          </a:p>
        </p:txBody>
      </p:sp>
    </p:spTree>
    <p:extLst>
      <p:ext uri="{BB962C8B-B14F-4D97-AF65-F5344CB8AC3E}">
        <p14:creationId xmlns:p14="http://schemas.microsoft.com/office/powerpoint/2010/main" val="3677888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4" y="1274219"/>
            <a:ext cx="3957219" cy="3328872"/>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8"/>
          <p:cNvSpPr>
            <a:spLocks noGrp="1"/>
          </p:cNvSpPr>
          <p:nvPr>
            <p:ph sz="quarter" idx="17"/>
          </p:nvPr>
        </p:nvSpPr>
        <p:spPr>
          <a:xfrm>
            <a:off x="4600044" y="1271361"/>
            <a:ext cx="3957219" cy="3328872"/>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6" y="66426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Tree>
    <p:extLst>
      <p:ext uri="{BB962C8B-B14F-4D97-AF65-F5344CB8AC3E}">
        <p14:creationId xmlns:p14="http://schemas.microsoft.com/office/powerpoint/2010/main" val="3123258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396240" y="987783"/>
            <a:ext cx="843534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1" name="Rectangle 10"/>
          <p:cNvSpPr/>
          <p:nvPr userDrawn="1"/>
        </p:nvSpPr>
        <p:spPr>
          <a:xfrm>
            <a:off x="327660" y="468631"/>
            <a:ext cx="7673340" cy="177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93496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D58D2-071A-4F99-90D7-14A74CFAC077}"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363726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9ADCC-9EDE-417B-BEAF-F52A40AF765D}"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3862260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87E183-39D6-43D0-9D0A-6D0CACFA154D}" type="datetime1">
              <a:rPr lang="en-US" smtClean="0"/>
              <a:t>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251401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61615-EEB2-40A8-8E9D-BE33C1E1F98D}" type="datetime1">
              <a:rPr lang="en-US" smtClean="0"/>
              <a:t>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835691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F5D06-6940-4ABB-88F8-2F4FDBFAC3A0}" type="datetime1">
              <a:rPr lang="en-US" smtClean="0"/>
              <a:t>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24604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9EE7C1-D902-4B0F-8FE7-FE651468D001}"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1538849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C3299E-7501-4E02-843F-9E0116970D1C}"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0594C-12C3-49D5-B979-B8F1D822F98F}" type="slidenum">
              <a:rPr lang="en-US" smtClean="0"/>
              <a:t>‹#›</a:t>
            </a:fld>
            <a:endParaRPr lang="en-US"/>
          </a:p>
        </p:txBody>
      </p:sp>
    </p:spTree>
    <p:extLst>
      <p:ext uri="{BB962C8B-B14F-4D97-AF65-F5344CB8AC3E}">
        <p14:creationId xmlns:p14="http://schemas.microsoft.com/office/powerpoint/2010/main" val="394990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9AD161B-4969-4C7A-887F-DCA5E7759B73}" type="datetime1">
              <a:rPr lang="en-US" smtClean="0"/>
              <a:t>12/4/2019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C10594C-12C3-49D5-B979-B8F1D822F98F}" type="slidenum">
              <a:rPr lang="en-US" smtClean="0"/>
              <a:t>‹#›</a:t>
            </a:fld>
            <a:endParaRPr lang="en-US" dirty="0"/>
          </a:p>
        </p:txBody>
      </p:sp>
    </p:spTree>
    <p:extLst>
      <p:ext uri="{BB962C8B-B14F-4D97-AF65-F5344CB8AC3E}">
        <p14:creationId xmlns:p14="http://schemas.microsoft.com/office/powerpoint/2010/main" val="695875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 id="2147483698"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p:nvCxnSpPr>
        <p:spPr>
          <a:xfrm>
            <a:off x="448408" y="540727"/>
            <a:ext cx="7499252"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8408" y="916272"/>
            <a:ext cx="8321040" cy="0"/>
          </a:xfrm>
          <a:prstGeom prst="line">
            <a:avLst/>
          </a:prstGeom>
          <a:ln w="9525">
            <a:solidFill>
              <a:srgbClr val="00B0F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8408" y="4830331"/>
            <a:ext cx="8321040" cy="0"/>
          </a:xfrm>
          <a:prstGeom prst="line">
            <a:avLst/>
          </a:prstGeom>
          <a:ln w="952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p:nvSpPr>
        <p:spPr>
          <a:xfrm>
            <a:off x="8149379" y="4960679"/>
            <a:ext cx="762000" cy="171450"/>
          </a:xfrm>
          <a:prstGeom prst="rect">
            <a:avLst/>
          </a:prstGeom>
        </p:spPr>
        <p:txBody>
          <a:bodyPr vert="horz" wrap="square" lIns="91440" tIns="45720" rIns="91440" bIns="45720" numCol="1" anchor="ctr" anchorCtr="0" compatLnSpc="1">
            <a:prstTxWarp prst="textNoShape">
              <a:avLst/>
            </a:prstTxWarp>
          </a:bodyPr>
          <a:lstStyle>
            <a:lvl1pPr>
              <a:defRPr/>
            </a:lvl1pPr>
          </a:lstStyle>
          <a:p>
            <a:pPr algn="r">
              <a:defRPr/>
            </a:pPr>
            <a:fld id="{9CFA4524-850C-6D4F-85BC-70D4F7341579}" type="slidenum">
              <a:rPr lang="en-US" sz="1000" smtClean="0">
                <a:solidFill>
                  <a:srgbClr val="000000"/>
                </a:solidFill>
                <a:latin typeface="Arial" pitchFamily="34" charset="0"/>
              </a:rPr>
              <a:pPr algn="r">
                <a:defRPr/>
              </a:pPr>
              <a:t>‹#›</a:t>
            </a:fld>
            <a:endParaRPr lang="en-US" sz="1000" dirty="0">
              <a:solidFill>
                <a:srgbClr val="000000"/>
              </a:solidFill>
              <a:latin typeface="Arial" pitchFamily="34" charset="0"/>
            </a:endParaRPr>
          </a:p>
        </p:txBody>
      </p:sp>
      <p:sp>
        <p:nvSpPr>
          <p:cNvPr id="41" name="Content Placeholder 8"/>
          <p:cNvSpPr txBox="1">
            <a:spLocks/>
          </p:cNvSpPr>
          <p:nvPr/>
        </p:nvSpPr>
        <p:spPr>
          <a:xfrm>
            <a:off x="470001" y="1274219"/>
            <a:ext cx="8348472" cy="3328872"/>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buClr>
                <a:srgbClr val="000000"/>
              </a:buClr>
            </a:pPr>
            <a:endParaRPr lang="en-US" dirty="0">
              <a:solidFill>
                <a:srgbClr val="000000"/>
              </a:solidFill>
            </a:endParaRPr>
          </a:p>
        </p:txBody>
      </p:sp>
      <p:pic>
        <p:nvPicPr>
          <p:cNvPr id="12" name="Picture 2" descr="https://upload.wikimedia.org/wikipedia/commons/thumb/8/82/Seal_of_Massachusetts.svg/2000px-Seal_of_Massachusetts.sv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22501" y="163117"/>
            <a:ext cx="720969" cy="540727"/>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p:cNvSpPr txBox="1">
            <a:spLocks/>
          </p:cNvSpPr>
          <p:nvPr/>
        </p:nvSpPr>
        <p:spPr>
          <a:xfrm>
            <a:off x="7467600" y="4822712"/>
            <a:ext cx="1371600" cy="157385"/>
          </a:xfrm>
          <a:prstGeom prst="rect">
            <a:avLst/>
          </a:prstGeom>
        </p:spPr>
        <p:txBody>
          <a:bodyPr/>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solidFill>
                  <a:srgbClr val="000000"/>
                </a:solidFill>
              </a:rPr>
              <a:t>Updated: </a:t>
            </a:r>
            <a:fld id="{2C37D8C4-C6B7-4C1A-9D05-DCC293D70813}" type="datetime1">
              <a:rPr lang="en-US" smtClean="0">
                <a:solidFill>
                  <a:srgbClr val="000000"/>
                </a:solidFill>
              </a:rPr>
              <a:pPr algn="r"/>
              <a:t>12/4/2019</a:t>
            </a:fld>
            <a:endParaRPr lang="en-US" dirty="0">
              <a:solidFill>
                <a:srgbClr val="000000"/>
              </a:solidFill>
            </a:endParaRPr>
          </a:p>
        </p:txBody>
      </p:sp>
    </p:spTree>
    <p:extLst>
      <p:ext uri="{BB962C8B-B14F-4D97-AF65-F5344CB8AC3E}">
        <p14:creationId xmlns:p14="http://schemas.microsoft.com/office/powerpoint/2010/main" val="3818381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p:nvCxnSpPr>
        <p:spPr>
          <a:xfrm>
            <a:off x="448408" y="540727"/>
            <a:ext cx="7499252"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8408" y="916272"/>
            <a:ext cx="8321040" cy="0"/>
          </a:xfrm>
          <a:prstGeom prst="line">
            <a:avLst/>
          </a:prstGeom>
          <a:ln w="9525">
            <a:solidFill>
              <a:srgbClr val="00B0F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8408" y="4830331"/>
            <a:ext cx="8321040" cy="0"/>
          </a:xfrm>
          <a:prstGeom prst="line">
            <a:avLst/>
          </a:prstGeom>
          <a:ln w="952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p:nvSpPr>
        <p:spPr>
          <a:xfrm>
            <a:off x="8149379" y="4960679"/>
            <a:ext cx="762000" cy="171450"/>
          </a:xfrm>
          <a:prstGeom prst="rect">
            <a:avLst/>
          </a:prstGeom>
        </p:spPr>
        <p:txBody>
          <a:bodyPr vert="horz" wrap="square" lIns="91440" tIns="45720" rIns="91440" bIns="45720" numCol="1" anchor="ctr" anchorCtr="0" compatLnSpc="1">
            <a:prstTxWarp prst="textNoShape">
              <a:avLst/>
            </a:prstTxWarp>
          </a:bodyPr>
          <a:lstStyle>
            <a:lvl1pPr>
              <a:defRPr/>
            </a:lvl1pPr>
          </a:lstStyle>
          <a:p>
            <a:pPr algn="r">
              <a:defRPr/>
            </a:pPr>
            <a:fld id="{9CFA4524-850C-6D4F-85BC-70D4F7341579}" type="slidenum">
              <a:rPr lang="en-US" sz="1000" smtClean="0">
                <a:solidFill>
                  <a:srgbClr val="000000"/>
                </a:solidFill>
                <a:latin typeface="Arial" pitchFamily="34" charset="0"/>
                <a:cs typeface="Arial" pitchFamily="34" charset="0"/>
              </a:rPr>
              <a:pPr algn="r">
                <a:defRPr/>
              </a:pPr>
              <a:t>‹#›</a:t>
            </a:fld>
            <a:endParaRPr lang="en-US" sz="1000" dirty="0">
              <a:solidFill>
                <a:srgbClr val="000000"/>
              </a:solidFill>
              <a:latin typeface="Arial" pitchFamily="34" charset="0"/>
              <a:cs typeface="Arial" pitchFamily="34" charset="0"/>
            </a:endParaRPr>
          </a:p>
        </p:txBody>
      </p:sp>
      <p:sp>
        <p:nvSpPr>
          <p:cNvPr id="41" name="Content Placeholder 8"/>
          <p:cNvSpPr txBox="1">
            <a:spLocks/>
          </p:cNvSpPr>
          <p:nvPr/>
        </p:nvSpPr>
        <p:spPr>
          <a:xfrm>
            <a:off x="470001" y="1274219"/>
            <a:ext cx="8348472" cy="3328872"/>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buClr>
                <a:srgbClr val="000000"/>
              </a:buClr>
            </a:pPr>
            <a:endParaRPr lang="en-US" dirty="0">
              <a:solidFill>
                <a:srgbClr val="000000"/>
              </a:solidFill>
            </a:endParaRPr>
          </a:p>
        </p:txBody>
      </p:sp>
      <p:pic>
        <p:nvPicPr>
          <p:cNvPr id="12" name="Picture 2" descr="https://upload.wikimedia.org/wikipedia/commons/thumb/8/82/Seal_of_Massachusetts.svg/2000px-Seal_of_Massachusetts.sv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22501" y="163117"/>
            <a:ext cx="720969" cy="540727"/>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p:cNvSpPr txBox="1">
            <a:spLocks/>
          </p:cNvSpPr>
          <p:nvPr/>
        </p:nvSpPr>
        <p:spPr>
          <a:xfrm>
            <a:off x="7467600" y="4822712"/>
            <a:ext cx="1371600" cy="157385"/>
          </a:xfrm>
          <a:prstGeom prst="rect">
            <a:avLst/>
          </a:prstGeom>
        </p:spPr>
        <p:txBody>
          <a:bodyPr/>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solidFill>
                  <a:srgbClr val="000000"/>
                </a:solidFill>
              </a:rPr>
              <a:t>Updated: </a:t>
            </a:r>
            <a:fld id="{2C37D8C4-C6B7-4C1A-9D05-DCC293D70813}" type="datetime1">
              <a:rPr lang="en-US" smtClean="0">
                <a:solidFill>
                  <a:srgbClr val="000000"/>
                </a:solidFill>
              </a:rPr>
              <a:pPr algn="r"/>
              <a:t>12/4/2019</a:t>
            </a:fld>
            <a:endParaRPr lang="en-US" dirty="0">
              <a:solidFill>
                <a:srgbClr val="000000"/>
              </a:solidFill>
            </a:endParaRPr>
          </a:p>
        </p:txBody>
      </p:sp>
    </p:spTree>
    <p:extLst>
      <p:ext uri="{BB962C8B-B14F-4D97-AF65-F5344CB8AC3E}">
        <p14:creationId xmlns:p14="http://schemas.microsoft.com/office/powerpoint/2010/main" val="42388647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0.jpe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hyperlink" Target="http://www.mass.gov/info-details/ma-decarbonization-study-80x5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6.jpeg"/><Relationship Id="rId12"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6890" y="2647950"/>
            <a:ext cx="8689359" cy="1102519"/>
          </a:xfrm>
        </p:spPr>
        <p:txBody>
          <a:bodyPr>
            <a:normAutofit fontScale="90000"/>
          </a:bodyPr>
          <a:lstStyle/>
          <a:p>
            <a:pPr algn="l"/>
            <a:r>
              <a:rPr lang="en-US" sz="3600" b="1" dirty="0">
                <a:solidFill>
                  <a:srgbClr val="084D6C"/>
                </a:solidFill>
                <a:latin typeface="Bahnschrift"/>
                <a:cs typeface="Arial"/>
              </a:rPr>
              <a:t>Municipal Vulnerability Preparedness Program</a:t>
            </a:r>
            <a:endParaRPr lang="en-US" sz="3600" b="1" dirty="0">
              <a:solidFill>
                <a:srgbClr val="084D6C"/>
              </a:solidFill>
              <a:latin typeface="Bahnschrift" panose="020B0502040204020203" pitchFamily="34" charset="0"/>
              <a:cs typeface="Arial" panose="020B0604020202020204" pitchFamily="34" charset="0"/>
            </a:endParaRPr>
          </a:p>
        </p:txBody>
      </p:sp>
      <p:pic>
        <p:nvPicPr>
          <p:cNvPr id="2052" name="Picture 4" descr="Image result for energy and environmental affairs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3854648"/>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831432" y="3694509"/>
            <a:ext cx="6096849" cy="1315641"/>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rgbClr val="084D6C"/>
                </a:solidFill>
                <a:latin typeface="Bahnschrift"/>
                <a:cs typeface="Arial"/>
              </a:rPr>
              <a:t>Carolyn Meklenburg           Michelle Rowden</a:t>
            </a:r>
            <a:endParaRPr lang="en-US" sz="2400" dirty="0">
              <a:solidFill>
                <a:srgbClr val="084D6C"/>
              </a:solidFill>
              <a:latin typeface="Bahnschrift" panose="020B0502040204020203" pitchFamily="34" charset="0"/>
              <a:cs typeface="Arial" panose="020B0604020202020204" pitchFamily="34" charset="0"/>
            </a:endParaRPr>
          </a:p>
          <a:p>
            <a:pPr algn="l"/>
            <a:r>
              <a:rPr lang="en-US" sz="2400" dirty="0">
                <a:solidFill>
                  <a:srgbClr val="084D6C"/>
                </a:solidFill>
                <a:latin typeface="Bahnschrift"/>
                <a:cs typeface="Arial"/>
              </a:rPr>
              <a:t>Greater Boston 	      Northeast</a:t>
            </a:r>
          </a:p>
          <a:p>
            <a:pPr algn="l"/>
            <a:r>
              <a:rPr lang="en-US" sz="2400" dirty="0">
                <a:solidFill>
                  <a:srgbClr val="084D6C"/>
                </a:solidFill>
                <a:latin typeface="Bahnschrift"/>
                <a:cs typeface="Arial"/>
              </a:rPr>
              <a:t>                   MVP Regional Coordinators</a:t>
            </a:r>
          </a:p>
          <a:p>
            <a:pPr algn="l"/>
            <a:r>
              <a:rPr lang="en-US" sz="1800" dirty="0">
                <a:solidFill>
                  <a:srgbClr val="084D6C"/>
                </a:solidFill>
                <a:latin typeface="Bahnschrift" panose="020B0502040204020203" pitchFamily="34" charset="0"/>
                <a:cs typeface="Arial" panose="020B0604020202020204" pitchFamily="34" charset="0"/>
              </a:rPr>
              <a:t>MA Executive Office of Energy and Environmental Affairs</a:t>
            </a:r>
          </a:p>
        </p:txBody>
      </p:sp>
      <p:pic>
        <p:nvPicPr>
          <p:cNvPr id="7" name="Picture 2" descr="Related image">
            <a:extLst>
              <a:ext uri="{FF2B5EF4-FFF2-40B4-BE49-F238E27FC236}">
                <a16:creationId xmlns:a16="http://schemas.microsoft.com/office/drawing/2014/main" xmlns="" id="{5B82FD6F-C47F-4453-9D80-0252D978ED4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3746364"/>
            <a:ext cx="946485" cy="9464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ign on the side of a road&#10;&#10;Description automatically generated">
            <a:extLst>
              <a:ext uri="{FF2B5EF4-FFF2-40B4-BE49-F238E27FC236}">
                <a16:creationId xmlns:a16="http://schemas.microsoft.com/office/drawing/2014/main" xmlns="" id="{DFF18DC4-223D-459B-8771-B416F8A83952}"/>
              </a:ext>
            </a:extLst>
          </p:cNvPr>
          <p:cNvPicPr>
            <a:picLocks noChangeAspect="1"/>
          </p:cNvPicPr>
          <p:nvPr/>
        </p:nvPicPr>
        <p:blipFill rotWithShape="1">
          <a:blip r:embed="rId5">
            <a:extLst>
              <a:ext uri="{28A0092B-C50C-407E-A947-70E740481C1C}">
                <a14:useLocalDpi xmlns:a14="http://schemas.microsoft.com/office/drawing/2010/main" val="0"/>
              </a:ext>
            </a:extLst>
          </a:blip>
          <a:srcRect l="4934" t="31155" r="210" b="24057"/>
          <a:stretch/>
        </p:blipFill>
        <p:spPr>
          <a:xfrm>
            <a:off x="0" y="13607"/>
            <a:ext cx="9122229" cy="2722959"/>
          </a:xfrm>
          <a:prstGeom prst="rect">
            <a:avLst/>
          </a:prstGeom>
        </p:spPr>
      </p:pic>
    </p:spTree>
    <p:extLst>
      <p:ext uri="{BB962C8B-B14F-4D97-AF65-F5344CB8AC3E}">
        <p14:creationId xmlns:p14="http://schemas.microsoft.com/office/powerpoint/2010/main" val="3455789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xmlns="" id="{9F3CD016-8BC3-4AB8-AE56-547A3F6F6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896" y="15240"/>
            <a:ext cx="6656294" cy="5143500"/>
          </a:xfrm>
          <a:prstGeom prst="rect">
            <a:avLst/>
          </a:prstGeom>
        </p:spPr>
      </p:pic>
      <p:sp>
        <p:nvSpPr>
          <p:cNvPr id="4" name="Slide Number Placeholder 3">
            <a:extLst>
              <a:ext uri="{FF2B5EF4-FFF2-40B4-BE49-F238E27FC236}">
                <a16:creationId xmlns:a16="http://schemas.microsoft.com/office/drawing/2014/main" xmlns="" id="{64D46930-5C5B-4F87-BFA8-FCB91B57B605}"/>
              </a:ext>
            </a:extLst>
          </p:cNvPr>
          <p:cNvSpPr>
            <a:spLocks noGrp="1"/>
          </p:cNvSpPr>
          <p:nvPr>
            <p:ph type="sldNum" sz="quarter" idx="12"/>
          </p:nvPr>
        </p:nvSpPr>
        <p:spPr/>
        <p:txBody>
          <a:bodyPr/>
          <a:lstStyle/>
          <a:p>
            <a:fld id="{BC10594C-12C3-49D5-B979-B8F1D822F98F}" type="slidenum">
              <a:rPr lang="en-US" smtClean="0"/>
              <a:t>10</a:t>
            </a:fld>
            <a:endParaRPr lang="en-US" dirty="0"/>
          </a:p>
        </p:txBody>
      </p:sp>
      <p:sp>
        <p:nvSpPr>
          <p:cNvPr id="6" name="Title 2">
            <a:extLst>
              <a:ext uri="{FF2B5EF4-FFF2-40B4-BE49-F238E27FC236}">
                <a16:creationId xmlns:a16="http://schemas.microsoft.com/office/drawing/2014/main" xmlns="" id="{87DBDA7C-322D-4E7C-8212-85339B32EABE}"/>
              </a:ext>
            </a:extLst>
          </p:cNvPr>
          <p:cNvSpPr>
            <a:spLocks noGrp="1"/>
          </p:cNvSpPr>
          <p:nvPr>
            <p:ph type="title"/>
          </p:nvPr>
        </p:nvSpPr>
        <p:spPr>
          <a:xfrm>
            <a:off x="391633" y="960840"/>
            <a:ext cx="5105400" cy="1394210"/>
          </a:xfrm>
        </p:spPr>
        <p:txBody>
          <a:bodyPr>
            <a:noAutofit/>
          </a:bodyPr>
          <a:lstStyle/>
          <a:p>
            <a:pPr algn="l"/>
            <a:r>
              <a:rPr lang="en-US" sz="3000" dirty="0">
                <a:latin typeface="Bahnschrift" panose="020B0502040204020203" pitchFamily="34" charset="0"/>
                <a:cs typeface="Arial" panose="020B0604020202020204" pitchFamily="34" charset="0"/>
              </a:rPr>
              <a:t/>
            </a:r>
            <a:br>
              <a:rPr lang="en-US" sz="3000" dirty="0">
                <a:latin typeface="Bahnschrift" panose="020B0502040204020203" pitchFamily="34" charset="0"/>
                <a:cs typeface="Arial" panose="020B0604020202020204" pitchFamily="34" charset="0"/>
              </a:rPr>
            </a:br>
            <a:endParaRPr lang="en-US" sz="3000" dirty="0">
              <a:latin typeface="Bahnschrift" panose="020B0502040204020203" pitchFamily="34" charset="0"/>
              <a:cs typeface="Arial" panose="020B0604020202020204" pitchFamily="34" charset="0"/>
            </a:endParaRPr>
          </a:p>
        </p:txBody>
      </p:sp>
      <p:sp>
        <p:nvSpPr>
          <p:cNvPr id="11" name="Title 2">
            <a:extLst>
              <a:ext uri="{FF2B5EF4-FFF2-40B4-BE49-F238E27FC236}">
                <a16:creationId xmlns:a16="http://schemas.microsoft.com/office/drawing/2014/main" xmlns="" id="{A01BA9F0-B485-4011-A69F-FB465CAB30E4}"/>
              </a:ext>
            </a:extLst>
          </p:cNvPr>
          <p:cNvSpPr txBox="1">
            <a:spLocks/>
          </p:cNvSpPr>
          <p:nvPr/>
        </p:nvSpPr>
        <p:spPr>
          <a:xfrm>
            <a:off x="391633" y="1047750"/>
            <a:ext cx="2580168" cy="40391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Bahnschrift" panose="020B0502040204020203" pitchFamily="34" charset="0"/>
                <a:cs typeface="Arial" panose="020B0604020202020204" pitchFamily="34" charset="0"/>
              </a:rPr>
              <a:t>MVP Designations</a:t>
            </a:r>
            <a:r>
              <a:rPr lang="en-US" sz="1600" dirty="0">
                <a:latin typeface="Bahnschrift" panose="020B0502040204020203" pitchFamily="34" charset="0"/>
                <a:cs typeface="Arial" panose="020B0604020202020204" pitchFamily="34" charset="0"/>
              </a:rPr>
              <a:t/>
            </a:r>
            <a:br>
              <a:rPr lang="en-US" sz="1600" dirty="0">
                <a:latin typeface="Bahnschrift" panose="020B0502040204020203" pitchFamily="34" charset="0"/>
                <a:cs typeface="Arial" panose="020B0604020202020204" pitchFamily="34" charset="0"/>
              </a:rPr>
            </a:br>
            <a:r>
              <a:rPr lang="en-US" sz="1600" b="1" dirty="0">
                <a:latin typeface="Bahnschrift" panose="020B0502040204020203" pitchFamily="34" charset="0"/>
                <a:cs typeface="Arial" panose="020B0604020202020204" pitchFamily="34" charset="0"/>
              </a:rPr>
              <a:t>71% </a:t>
            </a:r>
            <a:r>
              <a:rPr lang="en-US" sz="1600" dirty="0">
                <a:latin typeface="Bahnschrift" panose="020B0502040204020203" pitchFamily="34" charset="0"/>
                <a:cs typeface="Arial" panose="020B0604020202020204" pitchFamily="34" charset="0"/>
              </a:rPr>
              <a:t>of the Commonwealth </a:t>
            </a:r>
            <a:br>
              <a:rPr lang="en-US" sz="1600" dirty="0">
                <a:latin typeface="Bahnschrift" panose="020B0502040204020203" pitchFamily="34" charset="0"/>
                <a:cs typeface="Arial" panose="020B0604020202020204" pitchFamily="34" charset="0"/>
              </a:rPr>
            </a:br>
            <a:r>
              <a:rPr lang="en-US" sz="1600" b="1" dirty="0">
                <a:latin typeface="Bahnschrift" panose="020B0502040204020203" pitchFamily="34" charset="0"/>
                <a:cs typeface="Arial" panose="020B0604020202020204" pitchFamily="34" charset="0"/>
              </a:rPr>
              <a:t>249</a:t>
            </a:r>
            <a:r>
              <a:rPr lang="en-US" sz="1600" dirty="0">
                <a:latin typeface="Bahnschrift" panose="020B0502040204020203" pitchFamily="34" charset="0"/>
                <a:cs typeface="Arial" panose="020B0604020202020204" pitchFamily="34" charset="0"/>
              </a:rPr>
              <a:t> communities</a:t>
            </a:r>
          </a:p>
          <a:p>
            <a:pPr algn="l"/>
            <a:endParaRPr lang="en-US" sz="1600" b="1" dirty="0">
              <a:latin typeface="Bahnschrift" panose="020B0502040204020203" pitchFamily="34" charset="0"/>
              <a:cs typeface="Arial" panose="020B0604020202020204" pitchFamily="34" charset="0"/>
            </a:endParaRPr>
          </a:p>
          <a:p>
            <a:pPr algn="l"/>
            <a:r>
              <a:rPr lang="en-US" sz="1600" b="1" dirty="0">
                <a:latin typeface="Bahnschrift" panose="020B0502040204020203" pitchFamily="34" charset="0"/>
                <a:cs typeface="Arial" panose="020B0604020202020204" pitchFamily="34" charset="0"/>
              </a:rPr>
              <a:t>Action Grant Projects</a:t>
            </a:r>
            <a:r>
              <a:rPr lang="en-US" sz="1600" dirty="0">
                <a:latin typeface="Bahnschrift" panose="020B0502040204020203" pitchFamily="34" charset="0"/>
                <a:cs typeface="Arial" panose="020B0604020202020204" pitchFamily="34" charset="0"/>
              </a:rPr>
              <a:t/>
            </a:r>
            <a:br>
              <a:rPr lang="en-US" sz="1600" dirty="0">
                <a:latin typeface="Bahnschrift" panose="020B0502040204020203" pitchFamily="34" charset="0"/>
                <a:cs typeface="Arial" panose="020B0604020202020204" pitchFamily="34" charset="0"/>
              </a:rPr>
            </a:br>
            <a:r>
              <a:rPr lang="en-US" sz="1600" dirty="0">
                <a:latin typeface="Bahnschrift" panose="020B0502040204020203" pitchFamily="34" charset="0"/>
                <a:cs typeface="Arial" panose="020B0604020202020204" pitchFamily="34" charset="0"/>
              </a:rPr>
              <a:t>FY 18: </a:t>
            </a:r>
            <a:r>
              <a:rPr lang="en-US" sz="1600" b="1" dirty="0">
                <a:latin typeface="Bahnschrift" panose="020B0502040204020203" pitchFamily="34" charset="0"/>
                <a:cs typeface="Arial" panose="020B0604020202020204" pitchFamily="34" charset="0"/>
              </a:rPr>
              <a:t>37</a:t>
            </a:r>
          </a:p>
          <a:p>
            <a:pPr algn="l"/>
            <a:r>
              <a:rPr lang="en-US" sz="1600" dirty="0">
                <a:latin typeface="Bahnschrift" panose="020B0502040204020203" pitchFamily="34" charset="0"/>
                <a:cs typeface="Arial" panose="020B0604020202020204" pitchFamily="34" charset="0"/>
              </a:rPr>
              <a:t>FY 19: </a:t>
            </a:r>
            <a:r>
              <a:rPr lang="en-US" sz="1600" b="1" dirty="0">
                <a:latin typeface="Bahnschrift" panose="020B0502040204020203" pitchFamily="34" charset="0"/>
                <a:cs typeface="Arial" panose="020B0604020202020204" pitchFamily="34" charset="0"/>
              </a:rPr>
              <a:t>36</a:t>
            </a:r>
          </a:p>
          <a:p>
            <a:pPr algn="l"/>
            <a:endParaRPr lang="en-US" sz="1600" b="1" dirty="0">
              <a:latin typeface="Bahnschrift" panose="020B0502040204020203" pitchFamily="34" charset="0"/>
              <a:cs typeface="Arial" panose="020B0604020202020204" pitchFamily="34" charset="0"/>
            </a:endParaRPr>
          </a:p>
          <a:p>
            <a:pPr algn="l"/>
            <a:r>
              <a:rPr lang="en-US" sz="1600" b="1" dirty="0">
                <a:latin typeface="Bahnschrift"/>
                <a:cs typeface="Arial"/>
              </a:rPr>
              <a:t>Total Awards</a:t>
            </a:r>
            <a:r>
              <a:rPr lang="en-US" sz="1600" dirty="0">
                <a:latin typeface="Bahnschrift" panose="020B0502040204020203" pitchFamily="34" charset="0"/>
                <a:cs typeface="Arial" panose="020B0604020202020204" pitchFamily="34" charset="0"/>
              </a:rPr>
              <a:t/>
            </a:r>
            <a:br>
              <a:rPr lang="en-US" sz="1600" dirty="0">
                <a:latin typeface="Bahnschrift" panose="020B0502040204020203" pitchFamily="34" charset="0"/>
                <a:cs typeface="Arial" panose="020B0604020202020204" pitchFamily="34" charset="0"/>
              </a:rPr>
            </a:br>
            <a:r>
              <a:rPr lang="en-US" sz="1600" b="1" dirty="0">
                <a:latin typeface="Bahnschrift"/>
                <a:cs typeface="Arial"/>
              </a:rPr>
              <a:t>$17M+ </a:t>
            </a:r>
            <a:r>
              <a:rPr lang="en-US" sz="1600" dirty="0">
                <a:latin typeface="Bahnschrift"/>
                <a:cs typeface="Arial"/>
              </a:rPr>
              <a:t>in planning and action grants to date</a:t>
            </a:r>
          </a:p>
          <a:p>
            <a:pPr algn="l"/>
            <a:endParaRPr lang="en-US" sz="2000" b="1" dirty="0">
              <a:latin typeface="Bahnschrift" panose="020B0502040204020203" pitchFamily="34" charset="0"/>
              <a:cs typeface="Arial" panose="020B0604020202020204" pitchFamily="34" charset="0"/>
            </a:endParaRPr>
          </a:p>
          <a:p>
            <a:pPr algn="l"/>
            <a:endParaRPr lang="en-US" sz="2000" b="1" dirty="0">
              <a:latin typeface="Bahnschrift" panose="020B0502040204020203" pitchFamily="34" charset="0"/>
              <a:cs typeface="Arial" panose="020B0604020202020204" pitchFamily="34" charset="0"/>
            </a:endParaRPr>
          </a:p>
          <a:p>
            <a:pPr algn="l"/>
            <a:endParaRPr lang="en-US" sz="3000" b="1" dirty="0">
              <a:latin typeface="Bahnschrift" panose="020B0502040204020203" pitchFamily="34" charset="0"/>
              <a:cs typeface="Arial" panose="020B0604020202020204" pitchFamily="34" charset="0"/>
            </a:endParaRPr>
          </a:p>
        </p:txBody>
      </p:sp>
      <p:sp>
        <p:nvSpPr>
          <p:cNvPr id="12" name="Title 2">
            <a:extLst>
              <a:ext uri="{FF2B5EF4-FFF2-40B4-BE49-F238E27FC236}">
                <a16:creationId xmlns:a16="http://schemas.microsoft.com/office/drawing/2014/main" xmlns="" id="{EA665B23-83CB-49F8-AB22-CE4C47F9EEA8}"/>
              </a:ext>
            </a:extLst>
          </p:cNvPr>
          <p:cNvSpPr txBox="1">
            <a:spLocks/>
          </p:cNvSpPr>
          <p:nvPr/>
        </p:nvSpPr>
        <p:spPr>
          <a:xfrm>
            <a:off x="391633" y="3486150"/>
            <a:ext cx="3619500" cy="128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latin typeface="Bahnschrift" panose="020B0502040204020203"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9EC48561-197A-485F-AE7F-3A2A294FD744}"/>
              </a:ext>
            </a:extLst>
          </p:cNvPr>
          <p:cNvSpPr txBox="1"/>
          <p:nvPr/>
        </p:nvSpPr>
        <p:spPr>
          <a:xfrm>
            <a:off x="381000" y="193284"/>
            <a:ext cx="4191000" cy="584775"/>
          </a:xfrm>
          <a:prstGeom prst="rect">
            <a:avLst/>
          </a:prstGeom>
          <a:noFill/>
        </p:spPr>
        <p:txBody>
          <a:bodyPr wrap="square" rtlCol="0">
            <a:spAutoFit/>
          </a:bodyPr>
          <a:lstStyle/>
          <a:p>
            <a:r>
              <a:rPr lang="en-US" sz="3200" b="1" dirty="0">
                <a:latin typeface="Bahnschrift" panose="020B0502040204020203" pitchFamily="34" charset="0"/>
              </a:rPr>
              <a:t>Three Years of MVP</a:t>
            </a:r>
          </a:p>
        </p:txBody>
      </p:sp>
    </p:spTree>
    <p:extLst>
      <p:ext uri="{BB962C8B-B14F-4D97-AF65-F5344CB8AC3E}">
        <p14:creationId xmlns:p14="http://schemas.microsoft.com/office/powerpoint/2010/main" val="1556832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map&#10;&#10;Description automatically generated">
            <a:extLst>
              <a:ext uri="{FF2B5EF4-FFF2-40B4-BE49-F238E27FC236}">
                <a16:creationId xmlns:a16="http://schemas.microsoft.com/office/drawing/2014/main" xmlns="" id="{08B06445-D5D8-4A44-8738-A4168DA932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95250"/>
            <a:ext cx="7827745" cy="5535445"/>
          </a:xfrm>
          <a:prstGeom prst="rect">
            <a:avLst/>
          </a:prstGeom>
        </p:spPr>
      </p:pic>
      <p:sp>
        <p:nvSpPr>
          <p:cNvPr id="23" name="Title 1">
            <a:extLst>
              <a:ext uri="{FF2B5EF4-FFF2-40B4-BE49-F238E27FC236}">
                <a16:creationId xmlns:a16="http://schemas.microsoft.com/office/drawing/2014/main" xmlns="" id="{C94623FB-0869-474B-AFB2-28187DEC6C9C}"/>
              </a:ext>
            </a:extLst>
          </p:cNvPr>
          <p:cNvSpPr>
            <a:spLocks noGrp="1"/>
          </p:cNvSpPr>
          <p:nvPr>
            <p:ph type="title"/>
          </p:nvPr>
        </p:nvSpPr>
        <p:spPr>
          <a:xfrm>
            <a:off x="228599" y="209550"/>
            <a:ext cx="5979367" cy="613171"/>
          </a:xfrm>
          <a:noFill/>
        </p:spPr>
        <p:txBody>
          <a:bodyPr vert="horz" lIns="91440" tIns="45720" rIns="91440" bIns="45720" rtlCol="0" anchor="ctr">
            <a:normAutofit/>
          </a:bodyPr>
          <a:lstStyle/>
          <a:p>
            <a:pPr algn="l"/>
            <a:r>
              <a:rPr lang="en-US" sz="3200" b="1" dirty="0">
                <a:latin typeface="Bahnschrift" panose="020B0502040204020203" pitchFamily="34" charset="0"/>
                <a:cs typeface="Arial" panose="020B0604020202020204" pitchFamily="34" charset="0"/>
              </a:rPr>
              <a:t>MVP Regions</a:t>
            </a:r>
          </a:p>
        </p:txBody>
      </p:sp>
      <p:grpSp>
        <p:nvGrpSpPr>
          <p:cNvPr id="40" name="Group 39">
            <a:extLst>
              <a:ext uri="{FF2B5EF4-FFF2-40B4-BE49-F238E27FC236}">
                <a16:creationId xmlns:a16="http://schemas.microsoft.com/office/drawing/2014/main" xmlns="" id="{A464F11C-9AD2-4C36-96A5-C064DF4F0184}"/>
              </a:ext>
            </a:extLst>
          </p:cNvPr>
          <p:cNvGrpSpPr/>
          <p:nvPr/>
        </p:nvGrpSpPr>
        <p:grpSpPr>
          <a:xfrm>
            <a:off x="1219200" y="1123950"/>
            <a:ext cx="5867400" cy="2562999"/>
            <a:chOff x="1219200" y="1123950"/>
            <a:chExt cx="5867400" cy="2562999"/>
          </a:xfrm>
        </p:grpSpPr>
        <p:sp>
          <p:nvSpPr>
            <p:cNvPr id="15" name="TextBox 14">
              <a:extLst>
                <a:ext uri="{FF2B5EF4-FFF2-40B4-BE49-F238E27FC236}">
                  <a16:creationId xmlns:a16="http://schemas.microsoft.com/office/drawing/2014/main" xmlns="" id="{788DBB35-4574-4040-8D17-71F33C7D433A}"/>
                </a:ext>
              </a:extLst>
            </p:cNvPr>
            <p:cNvSpPr txBox="1"/>
            <p:nvPr/>
          </p:nvSpPr>
          <p:spPr>
            <a:xfrm>
              <a:off x="4343400" y="2433250"/>
              <a:ext cx="685800" cy="276999"/>
            </a:xfrm>
            <a:prstGeom prst="rect">
              <a:avLst/>
            </a:prstGeom>
            <a:solidFill>
              <a:srgbClr val="008080"/>
            </a:solidFill>
          </p:spPr>
          <p:txBody>
            <a:bodyPr wrap="square" rtlCol="0">
              <a:spAutoFit/>
            </a:bodyPr>
            <a:lstStyle/>
            <a:p>
              <a:pPr algn="ctr"/>
              <a:r>
                <a:rPr lang="en-US" sz="1200" dirty="0">
                  <a:solidFill>
                    <a:schemeClr val="bg1">
                      <a:lumMod val="95000"/>
                    </a:schemeClr>
                  </a:solidFill>
                  <a:latin typeface="Bahnschrift" panose="020B0502040204020203" pitchFamily="34" charset="0"/>
                </a:rPr>
                <a:t>Central</a:t>
              </a:r>
            </a:p>
          </p:txBody>
        </p:sp>
        <p:sp>
          <p:nvSpPr>
            <p:cNvPr id="16" name="TextBox 15">
              <a:extLst>
                <a:ext uri="{FF2B5EF4-FFF2-40B4-BE49-F238E27FC236}">
                  <a16:creationId xmlns:a16="http://schemas.microsoft.com/office/drawing/2014/main" xmlns="" id="{BF3C9880-497E-498D-8AE1-19A9C36553DD}"/>
                </a:ext>
              </a:extLst>
            </p:cNvPr>
            <p:cNvSpPr txBox="1"/>
            <p:nvPr/>
          </p:nvSpPr>
          <p:spPr>
            <a:xfrm>
              <a:off x="5410200" y="1123950"/>
              <a:ext cx="914400" cy="276999"/>
            </a:xfrm>
            <a:prstGeom prst="rect">
              <a:avLst/>
            </a:prstGeom>
            <a:solidFill>
              <a:srgbClr val="008080"/>
            </a:solidFill>
            <a:ln>
              <a:noFill/>
            </a:ln>
          </p:spPr>
          <p:txBody>
            <a:bodyPr wrap="square" rtlCol="0">
              <a:spAutoFit/>
            </a:bodyPr>
            <a:lstStyle/>
            <a:p>
              <a:pPr algn="ctr"/>
              <a:r>
                <a:rPr lang="en-US" sz="1200" dirty="0">
                  <a:solidFill>
                    <a:schemeClr val="bg1">
                      <a:lumMod val="95000"/>
                    </a:schemeClr>
                  </a:solidFill>
                  <a:latin typeface="Bahnschrift" panose="020B0502040204020203" pitchFamily="34" charset="0"/>
                </a:rPr>
                <a:t>Northeast</a:t>
              </a:r>
            </a:p>
          </p:txBody>
        </p:sp>
        <p:sp>
          <p:nvSpPr>
            <p:cNvPr id="17" name="TextBox 16">
              <a:extLst>
                <a:ext uri="{FF2B5EF4-FFF2-40B4-BE49-F238E27FC236}">
                  <a16:creationId xmlns:a16="http://schemas.microsoft.com/office/drawing/2014/main" xmlns="" id="{D045A987-F3AC-4FE8-B081-019A7D15DA43}"/>
                </a:ext>
              </a:extLst>
            </p:cNvPr>
            <p:cNvSpPr txBox="1"/>
            <p:nvPr/>
          </p:nvSpPr>
          <p:spPr>
            <a:xfrm>
              <a:off x="5410200" y="2110085"/>
              <a:ext cx="762000" cy="461665"/>
            </a:xfrm>
            <a:prstGeom prst="rect">
              <a:avLst/>
            </a:prstGeom>
            <a:solidFill>
              <a:srgbClr val="008080"/>
            </a:solidFill>
            <a:ln>
              <a:noFill/>
            </a:ln>
          </p:spPr>
          <p:txBody>
            <a:bodyPr wrap="square" rtlCol="0">
              <a:spAutoFit/>
            </a:bodyPr>
            <a:lstStyle/>
            <a:p>
              <a:pPr algn="ctr"/>
              <a:r>
                <a:rPr lang="en-US" sz="1200" dirty="0">
                  <a:solidFill>
                    <a:schemeClr val="bg1">
                      <a:lumMod val="95000"/>
                    </a:schemeClr>
                  </a:solidFill>
                  <a:latin typeface="Bahnschrift" panose="020B0502040204020203" pitchFamily="34" charset="0"/>
                </a:rPr>
                <a:t>Greater Boston</a:t>
              </a:r>
            </a:p>
          </p:txBody>
        </p:sp>
        <p:sp>
          <p:nvSpPr>
            <p:cNvPr id="18" name="TextBox 17">
              <a:extLst>
                <a:ext uri="{FF2B5EF4-FFF2-40B4-BE49-F238E27FC236}">
                  <a16:creationId xmlns:a16="http://schemas.microsoft.com/office/drawing/2014/main" xmlns="" id="{257AC585-22A6-41C0-80CE-723B9C3FE43D}"/>
                </a:ext>
              </a:extLst>
            </p:cNvPr>
            <p:cNvSpPr txBox="1"/>
            <p:nvPr/>
          </p:nvSpPr>
          <p:spPr>
            <a:xfrm>
              <a:off x="6172200" y="3409950"/>
              <a:ext cx="914400" cy="276999"/>
            </a:xfrm>
            <a:prstGeom prst="rect">
              <a:avLst/>
            </a:prstGeom>
            <a:solidFill>
              <a:srgbClr val="008080"/>
            </a:solidFill>
            <a:ln>
              <a:noFill/>
            </a:ln>
          </p:spPr>
          <p:txBody>
            <a:bodyPr wrap="square" rtlCol="0">
              <a:spAutoFit/>
            </a:bodyPr>
            <a:lstStyle/>
            <a:p>
              <a:pPr algn="ctr"/>
              <a:r>
                <a:rPr lang="en-US" sz="1200" dirty="0">
                  <a:solidFill>
                    <a:schemeClr val="bg1">
                      <a:lumMod val="95000"/>
                    </a:schemeClr>
                  </a:solidFill>
                  <a:latin typeface="Bahnschrift" panose="020B0502040204020203" pitchFamily="34" charset="0"/>
                </a:rPr>
                <a:t>Southeast</a:t>
              </a:r>
            </a:p>
          </p:txBody>
        </p:sp>
        <p:sp>
          <p:nvSpPr>
            <p:cNvPr id="7" name="TextBox 6">
              <a:extLst>
                <a:ext uri="{FF2B5EF4-FFF2-40B4-BE49-F238E27FC236}">
                  <a16:creationId xmlns:a16="http://schemas.microsoft.com/office/drawing/2014/main" xmlns="" id="{2D840BFA-9CDF-41DF-BD79-32C9E4A20267}"/>
                </a:ext>
              </a:extLst>
            </p:cNvPr>
            <p:cNvSpPr txBox="1"/>
            <p:nvPr/>
          </p:nvSpPr>
          <p:spPr>
            <a:xfrm>
              <a:off x="1219200" y="2110085"/>
              <a:ext cx="1066800" cy="461665"/>
            </a:xfrm>
            <a:prstGeom prst="rect">
              <a:avLst/>
            </a:prstGeom>
            <a:solidFill>
              <a:srgbClr val="008080"/>
            </a:solidFill>
          </p:spPr>
          <p:txBody>
            <a:bodyPr wrap="square" rtlCol="0">
              <a:spAutoFit/>
            </a:bodyPr>
            <a:lstStyle/>
            <a:p>
              <a:pPr algn="ctr"/>
              <a:r>
                <a:rPr lang="en-US" sz="1200" dirty="0">
                  <a:solidFill>
                    <a:schemeClr val="bg1">
                      <a:lumMod val="95000"/>
                    </a:schemeClr>
                  </a:solidFill>
                  <a:latin typeface="Bahnschrift" panose="020B0502040204020203" pitchFamily="34" charset="0"/>
                </a:rPr>
                <a:t>Berkshires &amp; </a:t>
              </a:r>
              <a:r>
                <a:rPr lang="en-US" sz="1200" dirty="0" err="1">
                  <a:solidFill>
                    <a:schemeClr val="bg1">
                      <a:lumMod val="95000"/>
                    </a:schemeClr>
                  </a:solidFill>
                  <a:latin typeface="Bahnschrift" panose="020B0502040204020203" pitchFamily="34" charset="0"/>
                </a:rPr>
                <a:t>Hilltowns</a:t>
              </a:r>
              <a:endParaRPr lang="en-US" sz="1200" dirty="0">
                <a:solidFill>
                  <a:schemeClr val="bg1">
                    <a:lumMod val="95000"/>
                  </a:schemeClr>
                </a:solidFill>
                <a:latin typeface="Bahnschrift" panose="020B0502040204020203" pitchFamily="34" charset="0"/>
              </a:endParaRPr>
            </a:p>
          </p:txBody>
        </p:sp>
        <p:sp>
          <p:nvSpPr>
            <p:cNvPr id="8" name="TextBox 7">
              <a:extLst>
                <a:ext uri="{FF2B5EF4-FFF2-40B4-BE49-F238E27FC236}">
                  <a16:creationId xmlns:a16="http://schemas.microsoft.com/office/drawing/2014/main" xmlns="" id="{F57E4182-16AF-4CDF-9E0B-693EE3EE6B22}"/>
                </a:ext>
              </a:extLst>
            </p:cNvPr>
            <p:cNvSpPr txBox="1"/>
            <p:nvPr/>
          </p:nvSpPr>
          <p:spPr>
            <a:xfrm>
              <a:off x="2971800" y="1428750"/>
              <a:ext cx="1066800" cy="461665"/>
            </a:xfrm>
            <a:prstGeom prst="rect">
              <a:avLst/>
            </a:prstGeom>
            <a:solidFill>
              <a:srgbClr val="008080"/>
            </a:solidFill>
            <a:ln>
              <a:noFill/>
            </a:ln>
          </p:spPr>
          <p:txBody>
            <a:bodyPr wrap="square" rtlCol="0">
              <a:spAutoFit/>
            </a:bodyPr>
            <a:lstStyle/>
            <a:p>
              <a:pPr algn="ctr"/>
              <a:r>
                <a:rPr lang="en-US" sz="1200" dirty="0">
                  <a:solidFill>
                    <a:schemeClr val="bg1">
                      <a:lumMod val="95000"/>
                    </a:schemeClr>
                  </a:solidFill>
                  <a:latin typeface="Bahnschrift" panose="020B0502040204020203" pitchFamily="34" charset="0"/>
                </a:rPr>
                <a:t>Greater CT River Valley</a:t>
              </a:r>
            </a:p>
          </p:txBody>
        </p:sp>
      </p:grpSp>
      <p:cxnSp>
        <p:nvCxnSpPr>
          <p:cNvPr id="20" name="Straight Connector 19">
            <a:extLst>
              <a:ext uri="{FF2B5EF4-FFF2-40B4-BE49-F238E27FC236}">
                <a16:creationId xmlns:a16="http://schemas.microsoft.com/office/drawing/2014/main" xmlns="" id="{C6CD34FD-99FE-48A2-91C5-BEB3180F9774}"/>
              </a:ext>
            </a:extLst>
          </p:cNvPr>
          <p:cNvCxnSpPr>
            <a:cxnSpLocks/>
          </p:cNvCxnSpPr>
          <p:nvPr/>
        </p:nvCxnSpPr>
        <p:spPr>
          <a:xfrm>
            <a:off x="6172200" y="1200150"/>
            <a:ext cx="609600" cy="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3D380B16-9225-4589-BA5F-1AA06068C22B}"/>
              </a:ext>
            </a:extLst>
          </p:cNvPr>
          <p:cNvSpPr/>
          <p:nvPr/>
        </p:nvSpPr>
        <p:spPr>
          <a:xfrm>
            <a:off x="6781800" y="1047750"/>
            <a:ext cx="2209800" cy="707886"/>
          </a:xfrm>
          <a:prstGeom prst="rect">
            <a:avLst/>
          </a:prstGeom>
        </p:spPr>
        <p:txBody>
          <a:bodyPr wrap="square">
            <a:spAutoFit/>
          </a:bodyPr>
          <a:lstStyle/>
          <a:p>
            <a:r>
              <a:rPr lang="en-US" sz="1000" dirty="0">
                <a:solidFill>
                  <a:srgbClr val="008080"/>
                </a:solidFill>
                <a:latin typeface="Bahnschrift" panose="020B0502040204020203" pitchFamily="34" charset="0"/>
              </a:rPr>
              <a:t>Regional Coordinator: </a:t>
            </a:r>
          </a:p>
          <a:p>
            <a:r>
              <a:rPr lang="en-US" sz="1000" dirty="0">
                <a:latin typeface="Bahnschrift" panose="020B0502040204020203" pitchFamily="34" charset="0"/>
              </a:rPr>
              <a:t>Michelle Rowden – DEP Lawrence</a:t>
            </a:r>
          </a:p>
          <a:p>
            <a:r>
              <a:rPr lang="en-US" sz="1000" dirty="0">
                <a:latin typeface="Bahnschrift" panose="020B0502040204020203" pitchFamily="34" charset="0"/>
              </a:rPr>
              <a:t>michelle.rowden@mass.gov</a:t>
            </a:r>
          </a:p>
          <a:p>
            <a:endParaRPr lang="en-US" sz="1000" dirty="0">
              <a:latin typeface="Bahnschrift" panose="020B0502040204020203" pitchFamily="34" charset="0"/>
            </a:endParaRPr>
          </a:p>
        </p:txBody>
      </p:sp>
      <p:sp>
        <p:nvSpPr>
          <p:cNvPr id="24" name="Rectangle 23">
            <a:extLst>
              <a:ext uri="{FF2B5EF4-FFF2-40B4-BE49-F238E27FC236}">
                <a16:creationId xmlns:a16="http://schemas.microsoft.com/office/drawing/2014/main" xmlns="" id="{51E509B6-F7C8-4C2F-9C55-3FF8E0B8B063}"/>
              </a:ext>
            </a:extLst>
          </p:cNvPr>
          <p:cNvSpPr/>
          <p:nvPr/>
        </p:nvSpPr>
        <p:spPr>
          <a:xfrm>
            <a:off x="6705600" y="2114550"/>
            <a:ext cx="2286000" cy="553998"/>
          </a:xfrm>
          <a:prstGeom prst="rect">
            <a:avLst/>
          </a:prstGeom>
        </p:spPr>
        <p:txBody>
          <a:bodyPr wrap="square">
            <a:spAutoFit/>
          </a:bodyPr>
          <a:lstStyle/>
          <a:p>
            <a:r>
              <a:rPr lang="en-US" sz="1000" dirty="0">
                <a:solidFill>
                  <a:srgbClr val="008080"/>
                </a:solidFill>
                <a:latin typeface="Bahnschrift" panose="020B0502040204020203" pitchFamily="34" charset="0"/>
              </a:rPr>
              <a:t>Regional Coordinator: </a:t>
            </a:r>
          </a:p>
          <a:p>
            <a:r>
              <a:rPr lang="en-US" sz="1000" dirty="0">
                <a:latin typeface="Bahnschrift" panose="020B0502040204020203" pitchFamily="34" charset="0"/>
              </a:rPr>
              <a:t>Carolyn </a:t>
            </a:r>
            <a:r>
              <a:rPr lang="en-US" sz="1000" dirty="0" err="1">
                <a:latin typeface="Bahnschrift" panose="020B0502040204020203" pitchFamily="34" charset="0"/>
              </a:rPr>
              <a:t>Meklenburg</a:t>
            </a:r>
            <a:r>
              <a:rPr lang="en-US" sz="1000" dirty="0">
                <a:latin typeface="Bahnschrift" panose="020B0502040204020203" pitchFamily="34" charset="0"/>
              </a:rPr>
              <a:t> – EEA Boston</a:t>
            </a:r>
          </a:p>
          <a:p>
            <a:r>
              <a:rPr lang="en-US" sz="1000" dirty="0">
                <a:latin typeface="Bahnschrift" panose="020B0502040204020203" pitchFamily="34" charset="0"/>
              </a:rPr>
              <a:t>carolyn.meklenburg@mass.gov</a:t>
            </a:r>
          </a:p>
        </p:txBody>
      </p:sp>
      <p:cxnSp>
        <p:nvCxnSpPr>
          <p:cNvPr id="25" name="Straight Connector 24">
            <a:extLst>
              <a:ext uri="{FF2B5EF4-FFF2-40B4-BE49-F238E27FC236}">
                <a16:creationId xmlns:a16="http://schemas.microsoft.com/office/drawing/2014/main" xmlns="" id="{30CBF86E-A948-4B7E-9843-7D4895695861}"/>
              </a:ext>
            </a:extLst>
          </p:cNvPr>
          <p:cNvCxnSpPr>
            <a:cxnSpLocks/>
          </p:cNvCxnSpPr>
          <p:nvPr/>
        </p:nvCxnSpPr>
        <p:spPr>
          <a:xfrm>
            <a:off x="6096000" y="2266950"/>
            <a:ext cx="609600" cy="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B91F5AD8-0693-4ED8-9B6D-13F892412C9D}"/>
              </a:ext>
            </a:extLst>
          </p:cNvPr>
          <p:cNvSpPr/>
          <p:nvPr/>
        </p:nvSpPr>
        <p:spPr>
          <a:xfrm>
            <a:off x="4191000" y="4248150"/>
            <a:ext cx="2057400" cy="553998"/>
          </a:xfrm>
          <a:prstGeom prst="rect">
            <a:avLst/>
          </a:prstGeom>
        </p:spPr>
        <p:txBody>
          <a:bodyPr wrap="square">
            <a:spAutoFit/>
          </a:bodyPr>
          <a:lstStyle/>
          <a:p>
            <a:r>
              <a:rPr lang="en-US" sz="1000" dirty="0">
                <a:solidFill>
                  <a:srgbClr val="008080"/>
                </a:solidFill>
                <a:latin typeface="Bahnschrift" panose="020B0502040204020203" pitchFamily="34" charset="0"/>
              </a:rPr>
              <a:t>Regional Coordinator: </a:t>
            </a:r>
          </a:p>
          <a:p>
            <a:r>
              <a:rPr lang="en-US" sz="1000" dirty="0">
                <a:latin typeface="Bahnschrift" panose="020B0502040204020203" pitchFamily="34" charset="0"/>
              </a:rPr>
              <a:t>Courtney Rocha – DEP Lakeville</a:t>
            </a:r>
          </a:p>
          <a:p>
            <a:r>
              <a:rPr lang="en-US" sz="1000" dirty="0">
                <a:latin typeface="Bahnschrift" panose="020B0502040204020203" pitchFamily="34" charset="0"/>
              </a:rPr>
              <a:t>courtney.rocha@mass.gov</a:t>
            </a:r>
          </a:p>
        </p:txBody>
      </p:sp>
      <p:cxnSp>
        <p:nvCxnSpPr>
          <p:cNvPr id="27" name="Straight Connector 26">
            <a:extLst>
              <a:ext uri="{FF2B5EF4-FFF2-40B4-BE49-F238E27FC236}">
                <a16:creationId xmlns:a16="http://schemas.microsoft.com/office/drawing/2014/main" xmlns="" id="{A6275749-51CF-477C-9D26-CD0DDB78AA43}"/>
              </a:ext>
            </a:extLst>
          </p:cNvPr>
          <p:cNvCxnSpPr>
            <a:cxnSpLocks/>
          </p:cNvCxnSpPr>
          <p:nvPr/>
        </p:nvCxnSpPr>
        <p:spPr>
          <a:xfrm>
            <a:off x="5562600" y="4400550"/>
            <a:ext cx="838200" cy="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952ED591-5D60-487F-99C7-EFB4F55D38ED}"/>
              </a:ext>
            </a:extLst>
          </p:cNvPr>
          <p:cNvCxnSpPr>
            <a:cxnSpLocks/>
          </p:cNvCxnSpPr>
          <p:nvPr/>
        </p:nvCxnSpPr>
        <p:spPr>
          <a:xfrm flipV="1">
            <a:off x="6400800" y="3714750"/>
            <a:ext cx="0" cy="68580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7B48C7EB-4F12-447D-AA19-7CD7DC9BF90B}"/>
              </a:ext>
            </a:extLst>
          </p:cNvPr>
          <p:cNvSpPr/>
          <p:nvPr/>
        </p:nvSpPr>
        <p:spPr>
          <a:xfrm>
            <a:off x="762000" y="3181350"/>
            <a:ext cx="2057400" cy="400110"/>
          </a:xfrm>
          <a:prstGeom prst="rect">
            <a:avLst/>
          </a:prstGeom>
        </p:spPr>
        <p:txBody>
          <a:bodyPr wrap="square" anchor="t">
            <a:spAutoFit/>
          </a:bodyPr>
          <a:lstStyle/>
          <a:p>
            <a:r>
              <a:rPr lang="en-US" sz="1000" dirty="0">
                <a:solidFill>
                  <a:srgbClr val="008080"/>
                </a:solidFill>
                <a:latin typeface="Bahnschrift" panose="020B0502040204020203" pitchFamily="34" charset="0"/>
              </a:rPr>
              <a:t>Regional Coordinator: </a:t>
            </a:r>
          </a:p>
          <a:p>
            <a:r>
              <a:rPr lang="en-US" sz="1000" dirty="0">
                <a:latin typeface="Bahnschrift"/>
              </a:rPr>
              <a:t>(to be filled) - Pittsfield</a:t>
            </a:r>
          </a:p>
        </p:txBody>
      </p:sp>
      <p:cxnSp>
        <p:nvCxnSpPr>
          <p:cNvPr id="35" name="Straight Connector 34">
            <a:extLst>
              <a:ext uri="{FF2B5EF4-FFF2-40B4-BE49-F238E27FC236}">
                <a16:creationId xmlns:a16="http://schemas.microsoft.com/office/drawing/2014/main" xmlns="" id="{6B8A271C-7408-48EC-8620-193CC8D79A3A}"/>
              </a:ext>
            </a:extLst>
          </p:cNvPr>
          <p:cNvCxnSpPr>
            <a:cxnSpLocks/>
          </p:cNvCxnSpPr>
          <p:nvPr/>
        </p:nvCxnSpPr>
        <p:spPr>
          <a:xfrm flipV="1">
            <a:off x="1447800" y="2495550"/>
            <a:ext cx="0" cy="68580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xmlns="" id="{56618278-7233-40DF-A38B-B22478D79595}"/>
              </a:ext>
            </a:extLst>
          </p:cNvPr>
          <p:cNvSpPr/>
          <p:nvPr/>
        </p:nvSpPr>
        <p:spPr>
          <a:xfrm>
            <a:off x="3429000" y="3333750"/>
            <a:ext cx="1981200" cy="553998"/>
          </a:xfrm>
          <a:prstGeom prst="rect">
            <a:avLst/>
          </a:prstGeom>
        </p:spPr>
        <p:txBody>
          <a:bodyPr wrap="square" anchor="t">
            <a:spAutoFit/>
          </a:bodyPr>
          <a:lstStyle/>
          <a:p>
            <a:r>
              <a:rPr lang="en-US" sz="1000" dirty="0">
                <a:solidFill>
                  <a:srgbClr val="008080"/>
                </a:solidFill>
                <a:latin typeface="Bahnschrift" panose="020B0502040204020203" pitchFamily="34" charset="0"/>
              </a:rPr>
              <a:t>Regional Coordinator: </a:t>
            </a:r>
          </a:p>
          <a:p>
            <a:r>
              <a:rPr lang="en-US" sz="1000" dirty="0">
                <a:latin typeface="Bahnschrift"/>
              </a:rPr>
              <a:t>Hillary King – DEP Worcester</a:t>
            </a:r>
          </a:p>
          <a:p>
            <a:r>
              <a:rPr lang="en-US" sz="1000" dirty="0">
                <a:latin typeface="Bahnschrift"/>
              </a:rPr>
              <a:t>hillary.king@mass.gov</a:t>
            </a:r>
          </a:p>
        </p:txBody>
      </p:sp>
      <p:cxnSp>
        <p:nvCxnSpPr>
          <p:cNvPr id="37" name="Straight Connector 36">
            <a:extLst>
              <a:ext uri="{FF2B5EF4-FFF2-40B4-BE49-F238E27FC236}">
                <a16:creationId xmlns:a16="http://schemas.microsoft.com/office/drawing/2014/main" xmlns="" id="{BBD79269-E409-4C53-8A5D-D408954A4E38}"/>
              </a:ext>
            </a:extLst>
          </p:cNvPr>
          <p:cNvCxnSpPr>
            <a:cxnSpLocks/>
          </p:cNvCxnSpPr>
          <p:nvPr/>
        </p:nvCxnSpPr>
        <p:spPr>
          <a:xfrm flipV="1">
            <a:off x="4457700" y="2647950"/>
            <a:ext cx="0" cy="68580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xmlns="" id="{86E40521-AC2F-4022-80EB-95BECC263975}"/>
              </a:ext>
            </a:extLst>
          </p:cNvPr>
          <p:cNvSpPr/>
          <p:nvPr/>
        </p:nvSpPr>
        <p:spPr>
          <a:xfrm>
            <a:off x="3218835" y="611444"/>
            <a:ext cx="1999635" cy="553998"/>
          </a:xfrm>
          <a:prstGeom prst="rect">
            <a:avLst/>
          </a:prstGeom>
        </p:spPr>
        <p:txBody>
          <a:bodyPr wrap="square" anchor="t">
            <a:spAutoFit/>
          </a:bodyPr>
          <a:lstStyle/>
          <a:p>
            <a:r>
              <a:rPr lang="en-US" sz="1000" dirty="0">
                <a:solidFill>
                  <a:srgbClr val="008080"/>
                </a:solidFill>
                <a:latin typeface="Bahnschrift" panose="020B0502040204020203" pitchFamily="34" charset="0"/>
              </a:rPr>
              <a:t>Regional Coordinator: </a:t>
            </a:r>
          </a:p>
          <a:p>
            <a:r>
              <a:rPr lang="en-US" sz="1000" dirty="0">
                <a:latin typeface="Bahnschrift"/>
              </a:rPr>
              <a:t>Andrew Smith– DEP Springfield</a:t>
            </a:r>
          </a:p>
          <a:p>
            <a:r>
              <a:rPr lang="en-US" sz="1000" dirty="0">
                <a:latin typeface="Bahnschrift"/>
              </a:rPr>
              <a:t>andrew.b.smith@mass.gov</a:t>
            </a:r>
            <a:endParaRPr lang="en-US" sz="1000" dirty="0">
              <a:latin typeface="Bahnschrift" panose="020B0502040204020203" pitchFamily="34" charset="0"/>
            </a:endParaRPr>
          </a:p>
        </p:txBody>
      </p:sp>
      <p:cxnSp>
        <p:nvCxnSpPr>
          <p:cNvPr id="39" name="Straight Connector 38">
            <a:extLst>
              <a:ext uri="{FF2B5EF4-FFF2-40B4-BE49-F238E27FC236}">
                <a16:creationId xmlns:a16="http://schemas.microsoft.com/office/drawing/2014/main" xmlns="" id="{7556A979-7BC7-4A92-A89A-9B77130E3BFD}"/>
              </a:ext>
            </a:extLst>
          </p:cNvPr>
          <p:cNvCxnSpPr>
            <a:cxnSpLocks/>
          </p:cNvCxnSpPr>
          <p:nvPr/>
        </p:nvCxnSpPr>
        <p:spPr>
          <a:xfrm flipV="1">
            <a:off x="3352800" y="1047750"/>
            <a:ext cx="0" cy="38100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28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xmlns="" id="{E36DECEB-B599-4BD8-9FBA-A106F92A1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71450"/>
            <a:ext cx="7503539" cy="5306181"/>
          </a:xfrm>
          <a:prstGeom prst="rect">
            <a:avLst/>
          </a:prstGeom>
        </p:spPr>
      </p:pic>
      <p:sp>
        <p:nvSpPr>
          <p:cNvPr id="3" name="Content Placeholder 2"/>
          <p:cNvSpPr>
            <a:spLocks noGrp="1"/>
          </p:cNvSpPr>
          <p:nvPr>
            <p:ph idx="1"/>
          </p:nvPr>
        </p:nvSpPr>
        <p:spPr>
          <a:xfrm>
            <a:off x="304800" y="285750"/>
            <a:ext cx="3733800" cy="457200"/>
          </a:xfrm>
        </p:spPr>
        <p:txBody>
          <a:bodyPr>
            <a:normAutofit/>
          </a:bodyPr>
          <a:lstStyle/>
          <a:p>
            <a:pPr marL="0" indent="0">
              <a:lnSpc>
                <a:spcPct val="80000"/>
              </a:lnSpc>
              <a:spcAft>
                <a:spcPts val="500"/>
              </a:spcAft>
              <a:buNone/>
            </a:pPr>
            <a:r>
              <a:rPr lang="en-US" sz="2400" b="1" dirty="0">
                <a:latin typeface="Bahnschrift" panose="020B0502040204020203" pitchFamily="34" charset="0"/>
                <a:cs typeface="Arial" panose="020B0604020202020204" pitchFamily="34" charset="0"/>
              </a:rPr>
              <a:t>Northeast</a:t>
            </a:r>
          </a:p>
          <a:p>
            <a:pPr>
              <a:lnSpc>
                <a:spcPct val="80000"/>
              </a:lnSpc>
              <a:spcAft>
                <a:spcPts val="500"/>
              </a:spcAft>
            </a:pPr>
            <a:endParaRPr lang="en-US" sz="2000" dirty="0">
              <a:latin typeface="Bahnschrift" panose="020B0502040204020203" pitchFamily="34" charset="0"/>
              <a:cs typeface="Arial" panose="020B0604020202020204" pitchFamily="34" charset="0"/>
            </a:endParaRPr>
          </a:p>
          <a:p>
            <a:pPr>
              <a:lnSpc>
                <a:spcPct val="80000"/>
              </a:lnSpc>
            </a:pPr>
            <a:endParaRPr lang="en-US" sz="2200" b="1" dirty="0">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v"/>
            </a:pPr>
            <a:endParaRPr lang="en-US" sz="1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910" b="31580"/>
          <a:stretch/>
        </p:blipFill>
        <p:spPr>
          <a:xfrm>
            <a:off x="1371600" y="-2392186"/>
            <a:ext cx="9144000" cy="2209800"/>
          </a:xfrm>
          <a:prstGeom prst="rect">
            <a:avLst/>
          </a:prstGeom>
        </p:spPr>
      </p:pic>
      <p:sp>
        <p:nvSpPr>
          <p:cNvPr id="12" name="TextBox 11">
            <a:extLst>
              <a:ext uri="{FF2B5EF4-FFF2-40B4-BE49-F238E27FC236}">
                <a16:creationId xmlns:a16="http://schemas.microsoft.com/office/drawing/2014/main" xmlns="" id="{8695F26E-5255-44F6-9FE4-AB170649AE5E}"/>
              </a:ext>
            </a:extLst>
          </p:cNvPr>
          <p:cNvSpPr txBox="1"/>
          <p:nvPr/>
        </p:nvSpPr>
        <p:spPr>
          <a:xfrm>
            <a:off x="304800" y="666750"/>
            <a:ext cx="5410200" cy="646331"/>
          </a:xfrm>
          <a:prstGeom prst="rect">
            <a:avLst/>
          </a:prstGeom>
          <a:noFill/>
        </p:spPr>
        <p:txBody>
          <a:bodyPr wrap="square" rtlCol="0">
            <a:spAutoFit/>
          </a:bodyPr>
          <a:lstStyle/>
          <a:p>
            <a:r>
              <a:rPr lang="en-US" b="1" dirty="0">
                <a:latin typeface="Bahnschrift" panose="020B0502040204020203" pitchFamily="34" charset="0"/>
              </a:rPr>
              <a:t>Regional Coordinator (based in Lawrence):</a:t>
            </a:r>
          </a:p>
          <a:p>
            <a:r>
              <a:rPr lang="en-US" dirty="0">
                <a:latin typeface="Bahnschrift" panose="020B0502040204020203" pitchFamily="34" charset="0"/>
              </a:rPr>
              <a:t>Michelle Rowden - michelle.rowden@mass.gov</a:t>
            </a:r>
          </a:p>
        </p:txBody>
      </p:sp>
      <p:sp>
        <p:nvSpPr>
          <p:cNvPr id="7" name="Rectangle 6">
            <a:extLst>
              <a:ext uri="{FF2B5EF4-FFF2-40B4-BE49-F238E27FC236}">
                <a16:creationId xmlns:a16="http://schemas.microsoft.com/office/drawing/2014/main" xmlns="" id="{E3872C2C-C183-433F-AA75-35CF820EEC78}"/>
              </a:ext>
            </a:extLst>
          </p:cNvPr>
          <p:cNvSpPr/>
          <p:nvPr/>
        </p:nvSpPr>
        <p:spPr>
          <a:xfrm>
            <a:off x="304800" y="1504950"/>
            <a:ext cx="2286000" cy="3293209"/>
          </a:xfrm>
          <a:prstGeom prst="rect">
            <a:avLst/>
          </a:prstGeom>
        </p:spPr>
        <p:txBody>
          <a:bodyPr wrap="square">
            <a:spAutoFit/>
          </a:bodyPr>
          <a:lstStyle/>
          <a:p>
            <a:r>
              <a:rPr lang="en-US" sz="1600" b="1" dirty="0">
                <a:latin typeface="Bahnschrift" panose="020B0502040204020203" pitchFamily="34" charset="0"/>
              </a:rPr>
              <a:t>FY19 Planning Grants:</a:t>
            </a:r>
          </a:p>
          <a:p>
            <a:pPr marL="285750" indent="-285750">
              <a:buFontTx/>
              <a:buChar char="-"/>
            </a:pPr>
            <a:r>
              <a:rPr lang="en-US" sz="1600" dirty="0">
                <a:latin typeface="Bahnschrift" panose="020B0502040204020203" pitchFamily="34" charset="0"/>
              </a:rPr>
              <a:t>Bedford</a:t>
            </a:r>
          </a:p>
          <a:p>
            <a:pPr marL="285750" indent="-285750">
              <a:buFontTx/>
              <a:buChar char="-"/>
            </a:pPr>
            <a:r>
              <a:rPr lang="en-US" sz="1600" dirty="0">
                <a:latin typeface="Bahnschrift" panose="020B0502040204020203" pitchFamily="34" charset="0"/>
              </a:rPr>
              <a:t>Danvers</a:t>
            </a:r>
          </a:p>
          <a:p>
            <a:pPr marL="285750" indent="-285750">
              <a:buFontTx/>
              <a:buChar char="-"/>
            </a:pPr>
            <a:r>
              <a:rPr lang="en-US" sz="1600" dirty="0">
                <a:latin typeface="Bahnschrift" panose="020B0502040204020203" pitchFamily="34" charset="0"/>
              </a:rPr>
              <a:t>Groveland</a:t>
            </a:r>
          </a:p>
          <a:p>
            <a:pPr marL="285750" indent="-285750">
              <a:buFontTx/>
              <a:buChar char="-"/>
            </a:pPr>
            <a:r>
              <a:rPr lang="en-US" sz="1600" dirty="0">
                <a:latin typeface="Bahnschrift" panose="020B0502040204020203" pitchFamily="34" charset="0"/>
              </a:rPr>
              <a:t>Hamilton</a:t>
            </a:r>
          </a:p>
          <a:p>
            <a:pPr marL="285750" indent="-285750">
              <a:buFontTx/>
              <a:buChar char="-"/>
            </a:pPr>
            <a:r>
              <a:rPr lang="en-US" sz="1600" dirty="0">
                <a:latin typeface="Bahnschrift" panose="020B0502040204020203" pitchFamily="34" charset="0"/>
              </a:rPr>
              <a:t>Lynnfield</a:t>
            </a:r>
          </a:p>
          <a:p>
            <a:pPr marL="285750" indent="-285750">
              <a:buFontTx/>
              <a:buChar char="-"/>
            </a:pPr>
            <a:r>
              <a:rPr lang="en-US" sz="1600" dirty="0">
                <a:latin typeface="Bahnschrift" panose="020B0502040204020203" pitchFamily="34" charset="0"/>
              </a:rPr>
              <a:t>Maynard</a:t>
            </a:r>
          </a:p>
          <a:p>
            <a:pPr marL="285750" indent="-285750">
              <a:buFontTx/>
              <a:buChar char="-"/>
            </a:pPr>
            <a:r>
              <a:rPr lang="en-US" sz="1600" dirty="0">
                <a:latin typeface="Bahnschrift" panose="020B0502040204020203" pitchFamily="34" charset="0"/>
              </a:rPr>
              <a:t>Merrimac</a:t>
            </a:r>
          </a:p>
          <a:p>
            <a:pPr marL="285750" indent="-285750">
              <a:buFontTx/>
              <a:buChar char="-"/>
            </a:pPr>
            <a:r>
              <a:rPr lang="en-US" sz="1600" dirty="0">
                <a:latin typeface="Bahnschrift" panose="020B0502040204020203" pitchFamily="34" charset="0"/>
              </a:rPr>
              <a:t>Middleton</a:t>
            </a:r>
          </a:p>
          <a:p>
            <a:pPr marL="285750" indent="-285750">
              <a:buFontTx/>
              <a:buChar char="-"/>
            </a:pPr>
            <a:r>
              <a:rPr lang="en-US" sz="1600" dirty="0">
                <a:latin typeface="Bahnschrift" panose="020B0502040204020203" pitchFamily="34" charset="0"/>
              </a:rPr>
              <a:t>Pepperell</a:t>
            </a:r>
          </a:p>
          <a:p>
            <a:pPr marL="285750" indent="-285750">
              <a:buFontTx/>
              <a:buChar char="-"/>
            </a:pPr>
            <a:r>
              <a:rPr lang="en-US" sz="1600" dirty="0">
                <a:latin typeface="Bahnschrift" panose="020B0502040204020203" pitchFamily="34" charset="0"/>
              </a:rPr>
              <a:t>Saugus</a:t>
            </a:r>
          </a:p>
          <a:p>
            <a:pPr marL="285750" indent="-285750">
              <a:buFontTx/>
              <a:buChar char="-"/>
            </a:pPr>
            <a:r>
              <a:rPr lang="en-US" sz="1600" dirty="0">
                <a:latin typeface="Bahnschrift" panose="020B0502040204020203" pitchFamily="34" charset="0"/>
              </a:rPr>
              <a:t>Tewksbury</a:t>
            </a:r>
          </a:p>
          <a:p>
            <a:pPr marL="285750" indent="-285750">
              <a:buFontTx/>
              <a:buChar char="-"/>
            </a:pPr>
            <a:r>
              <a:rPr lang="en-US" sz="1600" dirty="0" err="1">
                <a:latin typeface="Bahnschrift" panose="020B0502040204020203" pitchFamily="34" charset="0"/>
              </a:rPr>
              <a:t>Tyngsborough</a:t>
            </a:r>
            <a:endParaRPr lang="en-US" sz="1600" dirty="0">
              <a:latin typeface="Bahnschrift" panose="020B0502040204020203" pitchFamily="34" charset="0"/>
            </a:endParaRPr>
          </a:p>
        </p:txBody>
      </p:sp>
      <p:sp>
        <p:nvSpPr>
          <p:cNvPr id="8" name="TextBox 7">
            <a:extLst>
              <a:ext uri="{FF2B5EF4-FFF2-40B4-BE49-F238E27FC236}">
                <a16:creationId xmlns:a16="http://schemas.microsoft.com/office/drawing/2014/main" xmlns="" id="{C1E32FDF-174E-4861-8502-B865EE282DCB}"/>
              </a:ext>
            </a:extLst>
          </p:cNvPr>
          <p:cNvSpPr txBox="1"/>
          <p:nvPr/>
        </p:nvSpPr>
        <p:spPr>
          <a:xfrm>
            <a:off x="2438400" y="2724150"/>
            <a:ext cx="1933543" cy="2092881"/>
          </a:xfrm>
          <a:prstGeom prst="rect">
            <a:avLst/>
          </a:prstGeom>
          <a:noFill/>
        </p:spPr>
        <p:txBody>
          <a:bodyPr wrap="none" rtlCol="0">
            <a:spAutoFit/>
          </a:bodyPr>
          <a:lstStyle/>
          <a:p>
            <a:r>
              <a:rPr lang="en-US" sz="1600" b="1" dirty="0">
                <a:latin typeface="Bahnschrift" panose="020B0502040204020203" pitchFamily="34" charset="0"/>
              </a:rPr>
              <a:t>FY19 Action Grants:</a:t>
            </a:r>
          </a:p>
          <a:p>
            <a:pPr marL="285750" indent="-285750">
              <a:buFontTx/>
              <a:buChar char="-"/>
            </a:pPr>
            <a:r>
              <a:rPr lang="en-US" sz="1600" dirty="0">
                <a:latin typeface="Bahnschrift" panose="020B0502040204020203" pitchFamily="34" charset="0"/>
              </a:rPr>
              <a:t>Concord</a:t>
            </a:r>
          </a:p>
          <a:p>
            <a:pPr marL="285750" indent="-285750">
              <a:buFontTx/>
              <a:buChar char="-"/>
            </a:pPr>
            <a:r>
              <a:rPr lang="en-US" sz="1600" dirty="0">
                <a:latin typeface="Bahnschrift" panose="020B0502040204020203" pitchFamily="34" charset="0"/>
              </a:rPr>
              <a:t>Essex, Ipswich</a:t>
            </a:r>
          </a:p>
          <a:p>
            <a:pPr marL="285750" indent="-285750">
              <a:buFontTx/>
              <a:buChar char="-"/>
            </a:pPr>
            <a:r>
              <a:rPr lang="en-US" sz="1600" dirty="0">
                <a:latin typeface="Bahnschrift" panose="020B0502040204020203" pitchFamily="34" charset="0"/>
              </a:rPr>
              <a:t>Salem</a:t>
            </a:r>
          </a:p>
          <a:p>
            <a:pPr marL="285750" indent="-285750">
              <a:buFontTx/>
              <a:buChar char="-"/>
            </a:pPr>
            <a:r>
              <a:rPr lang="en-US" sz="1600" dirty="0">
                <a:latin typeface="Bahnschrift" panose="020B0502040204020203" pitchFamily="34" charset="0"/>
              </a:rPr>
              <a:t>Salisbury</a:t>
            </a:r>
          </a:p>
          <a:p>
            <a:pPr marL="285750" indent="-285750">
              <a:buFontTx/>
              <a:buChar char="-"/>
            </a:pPr>
            <a:r>
              <a:rPr lang="en-US" sz="1600" dirty="0">
                <a:latin typeface="Bahnschrift" panose="020B0502040204020203" pitchFamily="34" charset="0"/>
              </a:rPr>
              <a:t>Woburn</a:t>
            </a:r>
          </a:p>
          <a:p>
            <a:endParaRPr lang="en-US" sz="1600" dirty="0">
              <a:latin typeface="Bahnschrift" panose="020B0502040204020203" pitchFamily="34" charset="0"/>
            </a:endParaRPr>
          </a:p>
          <a:p>
            <a:endParaRPr lang="en-US" dirty="0">
              <a:latin typeface="Bahnschrift" panose="020B0502040204020203" pitchFamily="34" charset="0"/>
            </a:endParaRPr>
          </a:p>
        </p:txBody>
      </p:sp>
      <p:sp>
        <p:nvSpPr>
          <p:cNvPr id="10" name="Rectangle 9">
            <a:extLst>
              <a:ext uri="{FF2B5EF4-FFF2-40B4-BE49-F238E27FC236}">
                <a16:creationId xmlns:a16="http://schemas.microsoft.com/office/drawing/2014/main" xmlns="" id="{AD454C7B-0422-4179-9EE7-AC2C9997C8A8}"/>
              </a:ext>
            </a:extLst>
          </p:cNvPr>
          <p:cNvSpPr/>
          <p:nvPr/>
        </p:nvSpPr>
        <p:spPr>
          <a:xfrm>
            <a:off x="2438400" y="1733550"/>
            <a:ext cx="2286000" cy="830997"/>
          </a:xfrm>
          <a:prstGeom prst="rect">
            <a:avLst/>
          </a:prstGeom>
        </p:spPr>
        <p:txBody>
          <a:bodyPr wrap="square">
            <a:spAutoFit/>
          </a:bodyPr>
          <a:lstStyle/>
          <a:p>
            <a:pPr marL="285750" indent="-285750">
              <a:buFontTx/>
              <a:buChar char="-"/>
            </a:pPr>
            <a:r>
              <a:rPr lang="en-US" sz="1600" dirty="0">
                <a:latin typeface="Bahnschrift" panose="020B0502040204020203" pitchFamily="34" charset="0"/>
              </a:rPr>
              <a:t>Wakefield</a:t>
            </a:r>
          </a:p>
          <a:p>
            <a:pPr marL="285750" indent="-285750">
              <a:buFontTx/>
              <a:buChar char="-"/>
            </a:pPr>
            <a:r>
              <a:rPr lang="en-US" sz="1600" dirty="0">
                <a:latin typeface="Bahnschrift" panose="020B0502040204020203" pitchFamily="34" charset="0"/>
              </a:rPr>
              <a:t>West Newbury</a:t>
            </a:r>
          </a:p>
          <a:p>
            <a:pPr marL="285750" indent="-285750">
              <a:buFontTx/>
              <a:buChar char="-"/>
            </a:pPr>
            <a:r>
              <a:rPr lang="en-US" sz="1600" dirty="0">
                <a:latin typeface="Bahnschrift" panose="020B0502040204020203" pitchFamily="34" charset="0"/>
              </a:rPr>
              <a:t>Westford</a:t>
            </a:r>
          </a:p>
        </p:txBody>
      </p:sp>
    </p:spTree>
    <p:extLst>
      <p:ext uri="{BB962C8B-B14F-4D97-AF65-F5344CB8AC3E}">
        <p14:creationId xmlns:p14="http://schemas.microsoft.com/office/powerpoint/2010/main" val="3617134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xmlns="" id="{1A42CE1C-5BF1-4BE2-AC99-3E62BEBAC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
            <a:ext cx="7273491" cy="5143500"/>
          </a:xfrm>
          <a:prstGeom prst="rect">
            <a:avLst/>
          </a:prstGeom>
        </p:spPr>
      </p:pic>
      <p:sp>
        <p:nvSpPr>
          <p:cNvPr id="3" name="Content Placeholder 2"/>
          <p:cNvSpPr>
            <a:spLocks noGrp="1"/>
          </p:cNvSpPr>
          <p:nvPr>
            <p:ph idx="1"/>
          </p:nvPr>
        </p:nvSpPr>
        <p:spPr>
          <a:xfrm>
            <a:off x="304800" y="285750"/>
            <a:ext cx="3733800" cy="457200"/>
          </a:xfrm>
        </p:spPr>
        <p:txBody>
          <a:bodyPr>
            <a:normAutofit/>
          </a:bodyPr>
          <a:lstStyle/>
          <a:p>
            <a:pPr marL="0" indent="0">
              <a:lnSpc>
                <a:spcPct val="80000"/>
              </a:lnSpc>
              <a:spcAft>
                <a:spcPts val="500"/>
              </a:spcAft>
              <a:buNone/>
            </a:pPr>
            <a:r>
              <a:rPr lang="en-US" sz="2400" b="1" dirty="0">
                <a:latin typeface="Bahnschrift" panose="020B0502040204020203" pitchFamily="34" charset="0"/>
                <a:cs typeface="Arial" panose="020B0604020202020204" pitchFamily="34" charset="0"/>
              </a:rPr>
              <a:t>Greater Boston</a:t>
            </a:r>
          </a:p>
          <a:p>
            <a:pPr>
              <a:lnSpc>
                <a:spcPct val="80000"/>
              </a:lnSpc>
              <a:spcAft>
                <a:spcPts val="500"/>
              </a:spcAft>
            </a:pPr>
            <a:endParaRPr lang="en-US" sz="2000" dirty="0">
              <a:latin typeface="Bahnschrift" panose="020B0502040204020203" pitchFamily="34" charset="0"/>
              <a:cs typeface="Arial" panose="020B0604020202020204" pitchFamily="34" charset="0"/>
            </a:endParaRPr>
          </a:p>
          <a:p>
            <a:pPr>
              <a:lnSpc>
                <a:spcPct val="80000"/>
              </a:lnSpc>
            </a:pPr>
            <a:endParaRPr lang="en-US" sz="2200" b="1" dirty="0">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v"/>
            </a:pPr>
            <a:endParaRPr lang="en-US" sz="1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910" b="31580"/>
          <a:stretch/>
        </p:blipFill>
        <p:spPr>
          <a:xfrm>
            <a:off x="1371600" y="-2392186"/>
            <a:ext cx="9144000" cy="2209800"/>
          </a:xfrm>
          <a:prstGeom prst="rect">
            <a:avLst/>
          </a:prstGeom>
        </p:spPr>
      </p:pic>
      <p:sp>
        <p:nvSpPr>
          <p:cNvPr id="12" name="TextBox 11">
            <a:extLst>
              <a:ext uri="{FF2B5EF4-FFF2-40B4-BE49-F238E27FC236}">
                <a16:creationId xmlns:a16="http://schemas.microsoft.com/office/drawing/2014/main" xmlns="" id="{8695F26E-5255-44F6-9FE4-AB170649AE5E}"/>
              </a:ext>
            </a:extLst>
          </p:cNvPr>
          <p:cNvSpPr txBox="1"/>
          <p:nvPr/>
        </p:nvSpPr>
        <p:spPr>
          <a:xfrm>
            <a:off x="304800" y="666750"/>
            <a:ext cx="5788764" cy="1200329"/>
          </a:xfrm>
          <a:prstGeom prst="rect">
            <a:avLst/>
          </a:prstGeom>
          <a:noFill/>
        </p:spPr>
        <p:txBody>
          <a:bodyPr wrap="none" rtlCol="0">
            <a:spAutoFit/>
          </a:bodyPr>
          <a:lstStyle/>
          <a:p>
            <a:r>
              <a:rPr lang="en-US" b="1" dirty="0">
                <a:latin typeface="Bahnschrift" panose="020B0502040204020203" pitchFamily="34" charset="0"/>
              </a:rPr>
              <a:t>Regional Coordinator (based in Boston):</a:t>
            </a:r>
          </a:p>
          <a:p>
            <a:r>
              <a:rPr lang="en-US" dirty="0">
                <a:latin typeface="Bahnschrift" panose="020B0502040204020203" pitchFamily="34" charset="0"/>
              </a:rPr>
              <a:t>Carolyn </a:t>
            </a:r>
            <a:r>
              <a:rPr lang="en-US" dirty="0" err="1">
                <a:latin typeface="Bahnschrift" panose="020B0502040204020203" pitchFamily="34" charset="0"/>
              </a:rPr>
              <a:t>Meklenburg</a:t>
            </a:r>
            <a:r>
              <a:rPr lang="en-US" dirty="0">
                <a:latin typeface="Bahnschrift" panose="020B0502040204020203" pitchFamily="34" charset="0"/>
              </a:rPr>
              <a:t> – carolyn.meklenburg@mass.gov</a:t>
            </a:r>
          </a:p>
          <a:p>
            <a:endParaRPr lang="en-US" dirty="0">
              <a:latin typeface="Bahnschrift" panose="020B0502040204020203" pitchFamily="34" charset="0"/>
            </a:endParaRPr>
          </a:p>
          <a:p>
            <a:endParaRPr lang="en-US" dirty="0">
              <a:latin typeface="Bahnschrift" panose="020B0502040204020203" pitchFamily="34" charset="0"/>
            </a:endParaRPr>
          </a:p>
        </p:txBody>
      </p:sp>
      <p:sp>
        <p:nvSpPr>
          <p:cNvPr id="10" name="Rectangle 9">
            <a:extLst>
              <a:ext uri="{FF2B5EF4-FFF2-40B4-BE49-F238E27FC236}">
                <a16:creationId xmlns:a16="http://schemas.microsoft.com/office/drawing/2014/main" xmlns="" id="{1D0EACB4-F3BB-4B37-8AC9-AC25C3835285}"/>
              </a:ext>
            </a:extLst>
          </p:cNvPr>
          <p:cNvSpPr/>
          <p:nvPr/>
        </p:nvSpPr>
        <p:spPr>
          <a:xfrm>
            <a:off x="304800" y="1504950"/>
            <a:ext cx="2286000" cy="3539430"/>
          </a:xfrm>
          <a:prstGeom prst="rect">
            <a:avLst/>
          </a:prstGeom>
        </p:spPr>
        <p:txBody>
          <a:bodyPr wrap="square">
            <a:spAutoFit/>
          </a:bodyPr>
          <a:lstStyle/>
          <a:p>
            <a:r>
              <a:rPr lang="en-US" sz="1600" b="1" dirty="0">
                <a:latin typeface="Bahnschrift" panose="020B0502040204020203" pitchFamily="34" charset="0"/>
              </a:rPr>
              <a:t>FY19 Planning Grants:</a:t>
            </a:r>
          </a:p>
          <a:p>
            <a:pPr marL="285750" indent="-285750">
              <a:buFontTx/>
              <a:buChar char="-"/>
            </a:pPr>
            <a:r>
              <a:rPr lang="en-US" sz="1600" dirty="0">
                <a:latin typeface="Bahnschrift" panose="020B0502040204020203" pitchFamily="34" charset="0"/>
              </a:rPr>
              <a:t>Avon</a:t>
            </a:r>
          </a:p>
          <a:p>
            <a:pPr marL="285750" indent="-285750">
              <a:buFontTx/>
              <a:buChar char="-"/>
            </a:pPr>
            <a:r>
              <a:rPr lang="en-US" sz="1600" dirty="0">
                <a:latin typeface="Bahnschrift" panose="020B0502040204020203" pitchFamily="34" charset="0"/>
              </a:rPr>
              <a:t>Belmont</a:t>
            </a:r>
          </a:p>
          <a:p>
            <a:pPr marL="285750" indent="-285750">
              <a:buFontTx/>
              <a:buChar char="-"/>
            </a:pPr>
            <a:r>
              <a:rPr lang="en-US" sz="1600" dirty="0">
                <a:latin typeface="Bahnschrift" panose="020B0502040204020203" pitchFamily="34" charset="0"/>
              </a:rPr>
              <a:t>Dover</a:t>
            </a:r>
          </a:p>
          <a:p>
            <a:pPr marL="285750" indent="-285750">
              <a:buFontTx/>
              <a:buChar char="-"/>
            </a:pPr>
            <a:r>
              <a:rPr lang="en-US" sz="1600" dirty="0">
                <a:latin typeface="Bahnschrift" panose="020B0502040204020203" pitchFamily="34" charset="0"/>
              </a:rPr>
              <a:t>Malden</a:t>
            </a:r>
          </a:p>
          <a:p>
            <a:pPr marL="285750" indent="-285750">
              <a:buFontTx/>
              <a:buChar char="-"/>
            </a:pPr>
            <a:r>
              <a:rPr lang="en-US" sz="1600" dirty="0">
                <a:latin typeface="Bahnschrift" panose="020B0502040204020203" pitchFamily="34" charset="0"/>
              </a:rPr>
              <a:t>Milton</a:t>
            </a:r>
          </a:p>
          <a:p>
            <a:pPr marL="285750" indent="-285750">
              <a:buFontTx/>
              <a:buChar char="-"/>
            </a:pPr>
            <a:r>
              <a:rPr lang="en-US" sz="1600" dirty="0">
                <a:latin typeface="Bahnschrift" panose="020B0502040204020203" pitchFamily="34" charset="0"/>
              </a:rPr>
              <a:t>Needham</a:t>
            </a:r>
          </a:p>
          <a:p>
            <a:pPr marL="285750" indent="-285750">
              <a:buFontTx/>
              <a:buChar char="-"/>
            </a:pPr>
            <a:r>
              <a:rPr lang="en-US" sz="1600" dirty="0">
                <a:latin typeface="Bahnschrift" panose="020B0502040204020203" pitchFamily="34" charset="0"/>
              </a:rPr>
              <a:t>Norfolk</a:t>
            </a:r>
          </a:p>
          <a:p>
            <a:pPr marL="285750" indent="-285750">
              <a:buFontTx/>
              <a:buChar char="-"/>
            </a:pPr>
            <a:r>
              <a:rPr lang="en-US" sz="1600" dirty="0">
                <a:latin typeface="Bahnschrift" panose="020B0502040204020203" pitchFamily="34" charset="0"/>
              </a:rPr>
              <a:t>Norwell</a:t>
            </a:r>
          </a:p>
          <a:p>
            <a:pPr marL="285750" indent="-285750">
              <a:buFontTx/>
              <a:buChar char="-"/>
            </a:pPr>
            <a:r>
              <a:rPr lang="en-US" sz="1600" dirty="0">
                <a:latin typeface="Bahnschrift" panose="020B0502040204020203" pitchFamily="34" charset="0"/>
              </a:rPr>
              <a:t>Plainville</a:t>
            </a:r>
          </a:p>
          <a:p>
            <a:pPr marL="285750" indent="-285750">
              <a:buFontTx/>
              <a:buChar char="-"/>
            </a:pPr>
            <a:r>
              <a:rPr lang="en-US" sz="1600" dirty="0">
                <a:latin typeface="Bahnschrift" panose="020B0502040204020203" pitchFamily="34" charset="0"/>
              </a:rPr>
              <a:t>Stoughton</a:t>
            </a:r>
          </a:p>
          <a:p>
            <a:pPr marL="285750" indent="-285750">
              <a:buFontTx/>
              <a:buChar char="-"/>
            </a:pPr>
            <a:r>
              <a:rPr lang="en-US" sz="1600" dirty="0">
                <a:latin typeface="Bahnschrift" panose="020B0502040204020203" pitchFamily="34" charset="0"/>
              </a:rPr>
              <a:t>Watertown</a:t>
            </a:r>
          </a:p>
          <a:p>
            <a:pPr marL="285750" indent="-285750">
              <a:buFontTx/>
              <a:buChar char="-"/>
            </a:pPr>
            <a:r>
              <a:rPr lang="en-US" sz="1600" dirty="0">
                <a:latin typeface="Bahnschrift" panose="020B0502040204020203" pitchFamily="34" charset="0"/>
              </a:rPr>
              <a:t>Wellesley</a:t>
            </a:r>
          </a:p>
          <a:p>
            <a:pPr marL="285750" indent="-285750">
              <a:buFontTx/>
              <a:buChar char="-"/>
            </a:pPr>
            <a:r>
              <a:rPr lang="en-US" sz="1600" dirty="0">
                <a:latin typeface="Bahnschrift" panose="020B0502040204020203" pitchFamily="34" charset="0"/>
              </a:rPr>
              <a:t>Weston</a:t>
            </a:r>
          </a:p>
        </p:txBody>
      </p:sp>
      <p:sp>
        <p:nvSpPr>
          <p:cNvPr id="11" name="TextBox 10">
            <a:extLst>
              <a:ext uri="{FF2B5EF4-FFF2-40B4-BE49-F238E27FC236}">
                <a16:creationId xmlns:a16="http://schemas.microsoft.com/office/drawing/2014/main" xmlns="" id="{D7A211AF-1A64-4879-B625-37C5D7A1A480}"/>
              </a:ext>
            </a:extLst>
          </p:cNvPr>
          <p:cNvSpPr txBox="1"/>
          <p:nvPr/>
        </p:nvSpPr>
        <p:spPr>
          <a:xfrm>
            <a:off x="2438400" y="2495550"/>
            <a:ext cx="2175596" cy="3077766"/>
          </a:xfrm>
          <a:prstGeom prst="rect">
            <a:avLst/>
          </a:prstGeom>
          <a:noFill/>
        </p:spPr>
        <p:txBody>
          <a:bodyPr wrap="none" rtlCol="0">
            <a:spAutoFit/>
          </a:bodyPr>
          <a:lstStyle/>
          <a:p>
            <a:r>
              <a:rPr lang="en-US" sz="1600" b="1" dirty="0">
                <a:latin typeface="Bahnschrift" panose="020B0502040204020203" pitchFamily="34" charset="0"/>
              </a:rPr>
              <a:t>FY19 Action Grants:</a:t>
            </a:r>
          </a:p>
          <a:p>
            <a:pPr marL="285750" indent="-285750">
              <a:buFontTx/>
              <a:buChar char="-"/>
            </a:pPr>
            <a:r>
              <a:rPr lang="en-US" sz="1600" dirty="0">
                <a:latin typeface="Bahnschrift" panose="020B0502040204020203" pitchFamily="34" charset="0"/>
              </a:rPr>
              <a:t>Boston</a:t>
            </a:r>
          </a:p>
          <a:p>
            <a:pPr marL="285750" indent="-285750">
              <a:buFontTx/>
              <a:buChar char="-"/>
            </a:pPr>
            <a:r>
              <a:rPr lang="en-US" sz="1600" dirty="0">
                <a:latin typeface="Bahnschrift" panose="020B0502040204020203" pitchFamily="34" charset="0"/>
              </a:rPr>
              <a:t>Braintree</a:t>
            </a:r>
          </a:p>
          <a:p>
            <a:pPr marL="285750" indent="-285750">
              <a:buFontTx/>
              <a:buChar char="-"/>
            </a:pPr>
            <a:r>
              <a:rPr lang="en-US" sz="1600" dirty="0">
                <a:latin typeface="Bahnschrift" panose="020B0502040204020203" pitchFamily="34" charset="0"/>
              </a:rPr>
              <a:t>Brockton</a:t>
            </a:r>
          </a:p>
          <a:p>
            <a:pPr marL="285750" indent="-285750">
              <a:buFontTx/>
              <a:buChar char="-"/>
            </a:pPr>
            <a:r>
              <a:rPr lang="en-US" sz="1600" dirty="0">
                <a:latin typeface="Bahnschrift" panose="020B0502040204020203" pitchFamily="34" charset="0"/>
              </a:rPr>
              <a:t>Cambridge</a:t>
            </a:r>
          </a:p>
          <a:p>
            <a:pPr marL="285750" indent="-285750">
              <a:buFontTx/>
              <a:buChar char="-"/>
            </a:pPr>
            <a:r>
              <a:rPr lang="en-US" sz="1600" dirty="0">
                <a:latin typeface="Bahnschrift" panose="020B0502040204020203" pitchFamily="34" charset="0"/>
              </a:rPr>
              <a:t>Dedham</a:t>
            </a:r>
          </a:p>
          <a:p>
            <a:pPr marL="285750" indent="-285750">
              <a:buFontTx/>
              <a:buChar char="-"/>
            </a:pPr>
            <a:r>
              <a:rPr lang="en-US" sz="1600" dirty="0">
                <a:latin typeface="Bahnschrift" panose="020B0502040204020203" pitchFamily="34" charset="0"/>
              </a:rPr>
              <a:t>Medford</a:t>
            </a:r>
          </a:p>
          <a:p>
            <a:pPr marL="285750" indent="-285750">
              <a:buFontTx/>
              <a:buChar char="-"/>
            </a:pPr>
            <a:r>
              <a:rPr lang="en-US" sz="1600" dirty="0">
                <a:latin typeface="Bahnschrift" panose="020B0502040204020203" pitchFamily="34" charset="0"/>
              </a:rPr>
              <a:t>Scituate, Cohasset</a:t>
            </a:r>
          </a:p>
          <a:p>
            <a:pPr marL="285750" indent="-285750">
              <a:buFontTx/>
              <a:buChar char="-"/>
            </a:pPr>
            <a:r>
              <a:rPr lang="en-US" sz="1600" dirty="0">
                <a:latin typeface="Bahnschrift" panose="020B0502040204020203" pitchFamily="34" charset="0"/>
              </a:rPr>
              <a:t>Walpole</a:t>
            </a:r>
          </a:p>
          <a:p>
            <a:pPr marL="285750" indent="-285750">
              <a:buFontTx/>
              <a:buChar char="-"/>
            </a:pPr>
            <a:r>
              <a:rPr lang="en-US" sz="1600" dirty="0">
                <a:latin typeface="Bahnschrift" panose="020B0502040204020203" pitchFamily="34" charset="0"/>
              </a:rPr>
              <a:t>Wrentham</a:t>
            </a:r>
          </a:p>
          <a:p>
            <a:endParaRPr lang="en-US" sz="1600" dirty="0">
              <a:latin typeface="Bahnschrift" panose="020B0502040204020203" pitchFamily="34" charset="0"/>
            </a:endParaRPr>
          </a:p>
          <a:p>
            <a:endParaRPr lang="en-US" dirty="0">
              <a:latin typeface="Bahnschrift" panose="020B0502040204020203" pitchFamily="34" charset="0"/>
            </a:endParaRPr>
          </a:p>
        </p:txBody>
      </p:sp>
      <p:sp>
        <p:nvSpPr>
          <p:cNvPr id="13" name="Rectangle 12">
            <a:extLst>
              <a:ext uri="{FF2B5EF4-FFF2-40B4-BE49-F238E27FC236}">
                <a16:creationId xmlns:a16="http://schemas.microsoft.com/office/drawing/2014/main" xmlns="" id="{F1753546-432C-44D2-8CFF-733EC65A1D21}"/>
              </a:ext>
            </a:extLst>
          </p:cNvPr>
          <p:cNvSpPr/>
          <p:nvPr/>
        </p:nvSpPr>
        <p:spPr>
          <a:xfrm>
            <a:off x="2438400" y="1733550"/>
            <a:ext cx="2286000" cy="584775"/>
          </a:xfrm>
          <a:prstGeom prst="rect">
            <a:avLst/>
          </a:prstGeom>
        </p:spPr>
        <p:txBody>
          <a:bodyPr wrap="square">
            <a:spAutoFit/>
          </a:bodyPr>
          <a:lstStyle/>
          <a:p>
            <a:pPr marL="285750" indent="-285750">
              <a:buFontTx/>
              <a:buChar char="-"/>
            </a:pPr>
            <a:r>
              <a:rPr lang="en-US" sz="1600" dirty="0">
                <a:latin typeface="Bahnschrift" panose="020B0502040204020203" pitchFamily="34" charset="0"/>
              </a:rPr>
              <a:t>Westwood</a:t>
            </a:r>
          </a:p>
          <a:p>
            <a:pPr marL="285750" indent="-285750">
              <a:buFontTx/>
              <a:buChar char="-"/>
            </a:pPr>
            <a:r>
              <a:rPr lang="en-US" sz="1600" dirty="0">
                <a:latin typeface="Bahnschrift" panose="020B0502040204020203" pitchFamily="34" charset="0"/>
              </a:rPr>
              <a:t>Winchester</a:t>
            </a:r>
          </a:p>
        </p:txBody>
      </p:sp>
    </p:spTree>
    <p:extLst>
      <p:ext uri="{BB962C8B-B14F-4D97-AF65-F5344CB8AC3E}">
        <p14:creationId xmlns:p14="http://schemas.microsoft.com/office/powerpoint/2010/main" val="10778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D208213-9C86-48EA-AF20-A6A5616E7E06}"/>
              </a:ext>
            </a:extLst>
          </p:cNvPr>
          <p:cNvSpPr/>
          <p:nvPr/>
        </p:nvSpPr>
        <p:spPr>
          <a:xfrm>
            <a:off x="2634875" y="1037233"/>
            <a:ext cx="6280524" cy="1641846"/>
          </a:xfrm>
          <a:prstGeom prst="rect">
            <a:avLst/>
          </a:prstGeom>
          <a:solidFill>
            <a:srgbClr val="E5F5FF"/>
          </a:solidFill>
          <a:ln w="38100">
            <a:solidFill>
              <a:srgbClr val="084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F329EB67-8805-4B96-9C60-DBFAFB8EA8FE}"/>
              </a:ext>
            </a:extLst>
          </p:cNvPr>
          <p:cNvSpPr/>
          <p:nvPr/>
        </p:nvSpPr>
        <p:spPr>
          <a:xfrm>
            <a:off x="2634874" y="2942233"/>
            <a:ext cx="6280525" cy="1641846"/>
          </a:xfrm>
          <a:prstGeom prst="rect">
            <a:avLst/>
          </a:prstGeom>
          <a:solidFill>
            <a:schemeClr val="accent1">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661069" y="972523"/>
            <a:ext cx="6458766" cy="178797"/>
          </a:xfrm>
        </p:spPr>
        <p:txBody>
          <a:bodyPr vert="horz" lIns="91440" tIns="45720" rIns="91440" bIns="45720" rtlCol="0" anchor="t">
            <a:noAutofit/>
          </a:bodyPr>
          <a:lstStyle/>
          <a:p>
            <a:pPr marL="0" indent="0">
              <a:buNone/>
            </a:pPr>
            <a:r>
              <a:rPr lang="en-US" sz="2500" b="1" dirty="0">
                <a:solidFill>
                  <a:srgbClr val="084D6C"/>
                </a:solidFill>
                <a:latin typeface="Bahnschrift" panose="020B0502040204020203" pitchFamily="34" charset="0"/>
                <a:cs typeface="Arial" panose="020B0604020202020204" pitchFamily="34" charset="0"/>
              </a:rPr>
              <a:t>MVP Planning Grant</a:t>
            </a:r>
          </a:p>
          <a:p>
            <a:r>
              <a:rPr lang="en-US" sz="1600" dirty="0">
                <a:solidFill>
                  <a:srgbClr val="084D6C"/>
                </a:solidFill>
                <a:latin typeface="Bahnschrift"/>
                <a:cs typeface="Arial"/>
              </a:rPr>
              <a:t>RFR open, rolling until mid-January</a:t>
            </a:r>
          </a:p>
          <a:p>
            <a:r>
              <a:rPr lang="en-US" sz="1600" dirty="0">
                <a:solidFill>
                  <a:srgbClr val="084D6C"/>
                </a:solidFill>
                <a:latin typeface="Bahnschrift" panose="020B0502040204020203" pitchFamily="34" charset="0"/>
                <a:cs typeface="Arial" panose="020B0604020202020204" pitchFamily="34" charset="0"/>
              </a:rPr>
              <a:t>$15,000- $100,000 per plan</a:t>
            </a:r>
          </a:p>
          <a:p>
            <a:r>
              <a:rPr lang="en-US" sz="1600" dirty="0">
                <a:solidFill>
                  <a:srgbClr val="084D6C"/>
                </a:solidFill>
                <a:latin typeface="Bahnschrift" panose="020B0502040204020203" pitchFamily="34" charset="0"/>
                <a:cs typeface="Arial" panose="020B0604020202020204" pitchFamily="34" charset="0"/>
              </a:rPr>
              <a:t>Some expanded scopes</a:t>
            </a:r>
          </a:p>
          <a:p>
            <a:r>
              <a:rPr lang="en-US" sz="1600" i="1" dirty="0">
                <a:solidFill>
                  <a:srgbClr val="084D6C"/>
                </a:solidFill>
                <a:latin typeface="Bahnschrift" panose="020B0502040204020203" pitchFamily="34" charset="0"/>
                <a:cs typeface="Arial" panose="020B0604020202020204" pitchFamily="34" charset="0"/>
              </a:rPr>
              <a:t>$1M available </a:t>
            </a:r>
          </a:p>
          <a:p>
            <a:pPr marL="0" indent="0">
              <a:buNone/>
            </a:pPr>
            <a:endParaRPr lang="en-US" sz="1800" b="1" i="1"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2661068" y="2985221"/>
            <a:ext cx="6482931" cy="45719"/>
          </a:xfrm>
          <a:ln>
            <a:noFill/>
          </a:ln>
        </p:spPr>
        <p:txBody>
          <a:bodyPr vert="horz" lIns="91440" tIns="45720" rIns="91440" bIns="45720" rtlCol="0" anchor="t">
            <a:noAutofit/>
          </a:bodyPr>
          <a:lstStyle/>
          <a:p>
            <a:pPr marL="0" indent="0">
              <a:buNone/>
            </a:pPr>
            <a:r>
              <a:rPr lang="en-US" sz="2500" b="1" dirty="0">
                <a:solidFill>
                  <a:schemeClr val="accent4">
                    <a:lumMod val="75000"/>
                  </a:schemeClr>
                </a:solidFill>
                <a:latin typeface="Bahnschrift" panose="020B0502040204020203" pitchFamily="34" charset="0"/>
                <a:cs typeface="Arial" panose="020B0604020202020204" pitchFamily="34" charset="0"/>
              </a:rPr>
              <a:t>MVP Action Grant</a:t>
            </a:r>
          </a:p>
          <a:p>
            <a:r>
              <a:rPr lang="en-US" sz="1600" dirty="0">
                <a:solidFill>
                  <a:schemeClr val="accent4">
                    <a:lumMod val="75000"/>
                  </a:schemeClr>
                </a:solidFill>
                <a:latin typeface="Bahnschrift"/>
                <a:cs typeface="Arial"/>
              </a:rPr>
              <a:t>RFR closed, next round expected Spring 2020</a:t>
            </a:r>
          </a:p>
          <a:p>
            <a:r>
              <a:rPr lang="en-US" sz="1600" dirty="0">
                <a:solidFill>
                  <a:schemeClr val="accent4">
                    <a:lumMod val="75000"/>
                  </a:schemeClr>
                </a:solidFill>
                <a:latin typeface="Bahnschrift" panose="020B0502040204020203" pitchFamily="34" charset="0"/>
                <a:cs typeface="Arial" panose="020B0604020202020204" pitchFamily="34" charset="0"/>
              </a:rPr>
              <a:t>Open to MVP communities</a:t>
            </a:r>
          </a:p>
          <a:p>
            <a:r>
              <a:rPr lang="en-US" sz="1600" dirty="0">
                <a:solidFill>
                  <a:schemeClr val="accent4">
                    <a:lumMod val="75000"/>
                  </a:schemeClr>
                </a:solidFill>
                <a:latin typeface="Bahnschrift"/>
                <a:cs typeface="Arial"/>
              </a:rPr>
              <a:t>$25,000- $2M per project</a:t>
            </a:r>
          </a:p>
          <a:p>
            <a:r>
              <a:rPr lang="en-US" sz="1600" i="1" dirty="0">
                <a:solidFill>
                  <a:schemeClr val="accent4">
                    <a:lumMod val="75000"/>
                  </a:schemeClr>
                </a:solidFill>
                <a:latin typeface="Bahnschrift"/>
                <a:cs typeface="Arial"/>
              </a:rPr>
              <a:t>$10M available annually</a:t>
            </a:r>
          </a:p>
        </p:txBody>
      </p:sp>
      <p:sp>
        <p:nvSpPr>
          <p:cNvPr id="5" name="Slide Number Placeholder 4"/>
          <p:cNvSpPr>
            <a:spLocks noGrp="1"/>
          </p:cNvSpPr>
          <p:nvPr>
            <p:ph type="sldNum" sz="quarter" idx="12"/>
          </p:nvPr>
        </p:nvSpPr>
        <p:spPr/>
        <p:txBody>
          <a:bodyPr/>
          <a:lstStyle/>
          <a:p>
            <a:fld id="{BC10594C-12C3-49D5-B979-B8F1D822F98F}" type="slidenum">
              <a:rPr lang="en-US" smtClean="0"/>
              <a:t>14</a:t>
            </a:fld>
            <a:endParaRPr lang="en-US"/>
          </a:p>
        </p:txBody>
      </p:sp>
      <p:sp>
        <p:nvSpPr>
          <p:cNvPr id="9" name="Rectangle 8">
            <a:extLst>
              <a:ext uri="{FF2B5EF4-FFF2-40B4-BE49-F238E27FC236}">
                <a16:creationId xmlns:a16="http://schemas.microsoft.com/office/drawing/2014/main" xmlns="" id="{414035DD-611D-4AF2-B977-6862F6D05DA3}"/>
              </a:ext>
            </a:extLst>
          </p:cNvPr>
          <p:cNvSpPr/>
          <p:nvPr/>
        </p:nvSpPr>
        <p:spPr>
          <a:xfrm>
            <a:off x="381000" y="4767264"/>
            <a:ext cx="7924800" cy="338554"/>
          </a:xfrm>
          <a:prstGeom prst="rect">
            <a:avLst/>
          </a:prstGeom>
          <a:solidFill>
            <a:schemeClr val="bg1"/>
          </a:solidFill>
        </p:spPr>
        <p:txBody>
          <a:bodyPr wrap="square">
            <a:spAutoFit/>
          </a:bodyPr>
          <a:lstStyle/>
          <a:p>
            <a:r>
              <a:rPr lang="en-US" sz="1600" dirty="0">
                <a:latin typeface="Bahnschrift" panose="020B0502040204020203" pitchFamily="34" charset="0"/>
              </a:rPr>
              <a:t>https://www.mass.gov/municipal-vulnerability-preparedness-mvp-program</a:t>
            </a:r>
          </a:p>
        </p:txBody>
      </p:sp>
      <p:sp>
        <p:nvSpPr>
          <p:cNvPr id="8" name="TextBox 7">
            <a:extLst>
              <a:ext uri="{FF2B5EF4-FFF2-40B4-BE49-F238E27FC236}">
                <a16:creationId xmlns:a16="http://schemas.microsoft.com/office/drawing/2014/main" xmlns="" id="{9403A3BA-2326-4B8D-98E5-3D704FCC1E61}"/>
              </a:ext>
            </a:extLst>
          </p:cNvPr>
          <p:cNvSpPr txBox="1"/>
          <p:nvPr/>
        </p:nvSpPr>
        <p:spPr>
          <a:xfrm>
            <a:off x="381000" y="193284"/>
            <a:ext cx="4894620" cy="584775"/>
          </a:xfrm>
          <a:prstGeom prst="rect">
            <a:avLst/>
          </a:prstGeom>
          <a:noFill/>
        </p:spPr>
        <p:txBody>
          <a:bodyPr wrap="square" rtlCol="0" anchor="t">
            <a:spAutoFit/>
          </a:bodyPr>
          <a:lstStyle/>
          <a:p>
            <a:r>
              <a:rPr lang="en-US" sz="3200" b="1" dirty="0">
                <a:latin typeface="Bahnschrift"/>
              </a:rPr>
              <a:t>2 Types of MVP Grants</a:t>
            </a:r>
            <a:endParaRPr lang="en-US" sz="3200" b="1" dirty="0">
              <a:latin typeface="Bahnschrift" panose="020B0502040204020203" pitchFamily="34" charset="0"/>
            </a:endParaRPr>
          </a:p>
        </p:txBody>
      </p:sp>
      <p:sp>
        <p:nvSpPr>
          <p:cNvPr id="13" name="Rectangle 12" descr="https://pbs.twimg.com/media/DKlS-H-U8AAUudF.jpg">
            <a:extLst>
              <a:ext uri="{FF2B5EF4-FFF2-40B4-BE49-F238E27FC236}">
                <a16:creationId xmlns:a16="http://schemas.microsoft.com/office/drawing/2014/main" xmlns="" id="{9E13ED66-8AF7-43E3-ABFD-33237C311C06}"/>
              </a:ext>
            </a:extLst>
          </p:cNvPr>
          <p:cNvSpPr/>
          <p:nvPr/>
        </p:nvSpPr>
        <p:spPr>
          <a:xfrm>
            <a:off x="449239" y="1028763"/>
            <a:ext cx="1981200" cy="1631286"/>
          </a:xfrm>
          <a:prstGeom prst="rect">
            <a:avLst/>
          </a:prstGeom>
          <a:blipFill>
            <a:blip r:embed="rId3" cstate="email">
              <a:extLst>
                <a:ext uri="{28A0092B-C50C-407E-A947-70E740481C1C}">
                  <a14:useLocalDpi xmlns:a14="http://schemas.microsoft.com/office/drawing/2010/main"/>
                </a:ext>
              </a:extLst>
            </a:blip>
            <a:srcRect/>
            <a:stretch>
              <a:fillRect l="511" t="307" r="-18677" b="-307"/>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pic>
        <p:nvPicPr>
          <p:cNvPr id="14" name="Picture 4" descr="Image result for living shoreline">
            <a:extLst>
              <a:ext uri="{FF2B5EF4-FFF2-40B4-BE49-F238E27FC236}">
                <a16:creationId xmlns:a16="http://schemas.microsoft.com/office/drawing/2014/main" xmlns="" id="{DC6BCDA1-6586-44FE-AE8A-CD894E98716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9898" t="780" r="14227" b="100"/>
          <a:stretch/>
        </p:blipFill>
        <p:spPr bwMode="auto">
          <a:xfrm>
            <a:off x="462887" y="2997335"/>
            <a:ext cx="1981200" cy="160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819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2044792-A3A8-42B0-87E2-8B3D0797216F}"/>
              </a:ext>
            </a:extLst>
          </p:cNvPr>
          <p:cNvSpPr/>
          <p:nvPr/>
        </p:nvSpPr>
        <p:spPr>
          <a:xfrm>
            <a:off x="1431737" y="1451236"/>
            <a:ext cx="6280525" cy="1641846"/>
          </a:xfrm>
          <a:prstGeom prst="rect">
            <a:avLst/>
          </a:prstGeom>
          <a:solidFill>
            <a:schemeClr val="accent1">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xmlns="" id="{9985FB12-5466-4AC6-BB19-17D08226A618}"/>
              </a:ext>
            </a:extLst>
          </p:cNvPr>
          <p:cNvSpPr>
            <a:spLocks noGrp="1"/>
          </p:cNvSpPr>
          <p:nvPr>
            <p:ph type="sldNum" sz="quarter" idx="12"/>
          </p:nvPr>
        </p:nvSpPr>
        <p:spPr/>
        <p:txBody>
          <a:bodyPr/>
          <a:lstStyle/>
          <a:p>
            <a:fld id="{BC10594C-12C3-49D5-B979-B8F1D822F98F}" type="slidenum">
              <a:rPr lang="en-US" smtClean="0"/>
              <a:t>15</a:t>
            </a:fld>
            <a:endParaRPr lang="en-US" dirty="0"/>
          </a:p>
        </p:txBody>
      </p:sp>
      <p:sp>
        <p:nvSpPr>
          <p:cNvPr id="5" name="TextBox 4">
            <a:extLst>
              <a:ext uri="{FF2B5EF4-FFF2-40B4-BE49-F238E27FC236}">
                <a16:creationId xmlns:a16="http://schemas.microsoft.com/office/drawing/2014/main" xmlns="" id="{412427EC-A897-4D0C-AF63-FD2242A80AFB}"/>
              </a:ext>
            </a:extLst>
          </p:cNvPr>
          <p:cNvSpPr txBox="1"/>
          <p:nvPr/>
        </p:nvSpPr>
        <p:spPr>
          <a:xfrm>
            <a:off x="1409700" y="1733550"/>
            <a:ext cx="6324600" cy="1077218"/>
          </a:xfrm>
          <a:prstGeom prst="rect">
            <a:avLst/>
          </a:prstGeom>
          <a:noFill/>
        </p:spPr>
        <p:txBody>
          <a:bodyPr wrap="square" rtlCol="0">
            <a:spAutoFit/>
          </a:bodyPr>
          <a:lstStyle/>
          <a:p>
            <a:pPr algn="ctr"/>
            <a:r>
              <a:rPr lang="en-US" sz="3200" b="1" dirty="0">
                <a:latin typeface="Bahnschrift" panose="020B0502040204020203" pitchFamily="34" charset="0"/>
              </a:rPr>
              <a:t>MVP Action Grants: Project Types, Findings, and Case Studies</a:t>
            </a:r>
          </a:p>
        </p:txBody>
      </p:sp>
    </p:spTree>
    <p:extLst>
      <p:ext uri="{BB962C8B-B14F-4D97-AF65-F5344CB8AC3E}">
        <p14:creationId xmlns:p14="http://schemas.microsoft.com/office/powerpoint/2010/main" val="470465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67" y="209550"/>
            <a:ext cx="6172200" cy="613171"/>
          </a:xfrm>
          <a:noFill/>
        </p:spPr>
        <p:txBody>
          <a:bodyPr vert="horz" lIns="91440" tIns="45720" rIns="91440" bIns="45720" rtlCol="0" anchor="ctr">
            <a:normAutofit fontScale="90000"/>
          </a:bodyPr>
          <a:lstStyle/>
          <a:p>
            <a:r>
              <a:rPr lang="en-US" sz="3200" b="1" dirty="0">
                <a:latin typeface="Bahnschrift" panose="020B0502040204020203" pitchFamily="34" charset="0"/>
                <a:cs typeface="Arial" panose="020B0604020202020204" pitchFamily="34" charset="0"/>
              </a:rPr>
              <a:t>MVP Action Grants: Project Types</a:t>
            </a:r>
          </a:p>
        </p:txBody>
      </p:sp>
      <p:sp>
        <p:nvSpPr>
          <p:cNvPr id="3" name="Content Placeholder 2"/>
          <p:cNvSpPr>
            <a:spLocks noGrp="1"/>
          </p:cNvSpPr>
          <p:nvPr>
            <p:ph idx="1"/>
          </p:nvPr>
        </p:nvSpPr>
        <p:spPr>
          <a:xfrm>
            <a:off x="211221" y="1116016"/>
            <a:ext cx="5122779" cy="3490914"/>
          </a:xfrm>
        </p:spPr>
        <p:txBody>
          <a:bodyPr vert="horz" lIns="91440" tIns="45720" rIns="91440" bIns="45720" rtlCol="0" anchor="t">
            <a:noAutofit/>
          </a:bodyPr>
          <a:lstStyle/>
          <a:p>
            <a:r>
              <a:rPr lang="en-US" sz="1800" dirty="0">
                <a:latin typeface="Bahnschrift" panose="020B0502040204020203" pitchFamily="34" charset="0"/>
                <a:cs typeface="Arial" panose="020B0604020202020204" pitchFamily="34" charset="0"/>
              </a:rPr>
              <a:t>Detailed Vulnerability and Risk Assessment*</a:t>
            </a:r>
          </a:p>
          <a:p>
            <a:r>
              <a:rPr lang="en-US" sz="1800" dirty="0">
                <a:latin typeface="Bahnschrift" panose="020B0502040204020203" pitchFamily="34" charset="0"/>
                <a:cs typeface="Arial" panose="020B0604020202020204" pitchFamily="34" charset="0"/>
              </a:rPr>
              <a:t>Community Outreach and Education </a:t>
            </a:r>
          </a:p>
          <a:p>
            <a:r>
              <a:rPr lang="en-US" sz="1800" dirty="0">
                <a:latin typeface="Bahnschrift"/>
                <a:cs typeface="Arial"/>
              </a:rPr>
              <a:t>Local Bylaws, Ordinances, Plans, and Other Management Measures</a:t>
            </a:r>
            <a:endParaRPr lang="en-US" sz="1800" dirty="0">
              <a:latin typeface="Bahnschrift" panose="020B0502040204020203" pitchFamily="34" charset="0"/>
              <a:cs typeface="Arial" panose="020B0604020202020204" pitchFamily="34" charset="0"/>
            </a:endParaRPr>
          </a:p>
          <a:p>
            <a:r>
              <a:rPr lang="en-US" sz="1800" dirty="0">
                <a:latin typeface="Bahnschrift" panose="020B0502040204020203" pitchFamily="34" charset="0"/>
                <a:cs typeface="Arial" panose="020B0604020202020204" pitchFamily="34" charset="0"/>
              </a:rPr>
              <a:t>Redesigns and Retrofits***</a:t>
            </a:r>
          </a:p>
          <a:p>
            <a:r>
              <a:rPr lang="en-US" sz="1800" dirty="0">
                <a:latin typeface="Bahnschrift"/>
                <a:cs typeface="Arial"/>
              </a:rPr>
              <a:t>Nature-Based Flood Protection, Drought Mitigation, Water Quality, and Water Infiltration Techniques**</a:t>
            </a:r>
          </a:p>
          <a:p>
            <a:r>
              <a:rPr lang="en-US" sz="1800" dirty="0">
                <a:latin typeface="Bahnschrift" panose="020B0502040204020203" pitchFamily="34" charset="0"/>
                <a:cs typeface="Arial" panose="020B0604020202020204" pitchFamily="34" charset="0"/>
              </a:rPr>
              <a:t>Nature-Based, Infrastructure and Technology Solutions to Reduce  Vulnerability to Extreme Heat and Poor Air Quality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C10594C-12C3-49D5-B979-B8F1D822F98F}" type="slidenum">
              <a:rPr lang="en-US" smtClean="0"/>
              <a:t>16</a:t>
            </a:fld>
            <a:endParaRPr lang="en-US"/>
          </a:p>
        </p:txBody>
      </p:sp>
      <p:sp>
        <p:nvSpPr>
          <p:cNvPr id="7" name="Content Placeholder 2">
            <a:extLst>
              <a:ext uri="{FF2B5EF4-FFF2-40B4-BE49-F238E27FC236}">
                <a16:creationId xmlns:a16="http://schemas.microsoft.com/office/drawing/2014/main" xmlns="" id="{9203A064-9E95-4F6E-8CA7-42ED9C6B2194}"/>
              </a:ext>
            </a:extLst>
          </p:cNvPr>
          <p:cNvSpPr txBox="1">
            <a:spLocks/>
          </p:cNvSpPr>
          <p:nvPr/>
        </p:nvSpPr>
        <p:spPr>
          <a:xfrm>
            <a:off x="5490792" y="3850279"/>
            <a:ext cx="5279571" cy="885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Bahnschrift" panose="020B0502040204020203" pitchFamily="34" charset="0"/>
                <a:cs typeface="Arial" panose="020B0604020202020204" pitchFamily="34" charset="0"/>
              </a:rPr>
              <a:t>* Most common project type</a:t>
            </a:r>
          </a:p>
          <a:p>
            <a:pPr marL="0" indent="0">
              <a:buNone/>
            </a:pPr>
            <a:r>
              <a:rPr lang="en-US" sz="1400" dirty="0">
                <a:latin typeface="Bahnschrift" panose="020B0502040204020203" pitchFamily="34" charset="0"/>
                <a:cs typeface="Arial" panose="020B0604020202020204" pitchFamily="34" charset="0"/>
              </a:rPr>
              <a:t>** Second-most common project type</a:t>
            </a:r>
          </a:p>
          <a:p>
            <a:pPr marL="0" indent="0">
              <a:buNone/>
            </a:pPr>
            <a:r>
              <a:rPr lang="en-US" sz="1400" dirty="0">
                <a:latin typeface="Bahnschrift" panose="020B0502040204020203" pitchFamily="34" charset="0"/>
                <a:cs typeface="Arial" panose="020B0604020202020204" pitchFamily="34" charset="0"/>
              </a:rPr>
              <a:t>***Third-most common project type</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pic>
        <p:nvPicPr>
          <p:cNvPr id="8" name="Picture 2" descr="Image result for culvert replacement massachusetts">
            <a:extLst>
              <a:ext uri="{FF2B5EF4-FFF2-40B4-BE49-F238E27FC236}">
                <a16:creationId xmlns:a16="http://schemas.microsoft.com/office/drawing/2014/main" xmlns="" id="{014D2D48-0D0E-430E-A0D3-18D335430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047" b="-697"/>
          <a:stretch/>
        </p:blipFill>
        <p:spPr bwMode="auto">
          <a:xfrm>
            <a:off x="5516192" y="1213410"/>
            <a:ext cx="2586408" cy="255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654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4773" y="739738"/>
            <a:ext cx="4572000" cy="4080271"/>
          </a:xfrm>
        </p:spPr>
        <p:txBody>
          <a:bodyPr vert="horz" lIns="91440" tIns="45720" rIns="91440" bIns="45720" rtlCol="0" anchor="t">
            <a:noAutofit/>
          </a:bodyPr>
          <a:lstStyle/>
          <a:p>
            <a:r>
              <a:rPr lang="en-US" sz="1800" dirty="0">
                <a:latin typeface="Bahnschrift" panose="020B0502040204020203" pitchFamily="34" charset="0"/>
                <a:cs typeface="Arial" panose="020B0604020202020204" pitchFamily="34" charset="0"/>
              </a:rPr>
              <a:t>Nature-Based Solutions to Reduce Vulnerability to other Climate Change Impacts</a:t>
            </a:r>
          </a:p>
          <a:p>
            <a:r>
              <a:rPr lang="en-US" sz="1800" dirty="0">
                <a:latin typeface="Bahnschrift" panose="020B0502040204020203" pitchFamily="34" charset="0"/>
                <a:cs typeface="Arial" panose="020B0604020202020204" pitchFamily="34" charset="0"/>
              </a:rPr>
              <a:t>Ecological Restoration and Habitat Management to Increase Resiliency </a:t>
            </a:r>
          </a:p>
          <a:p>
            <a:pPr marL="0" indent="0">
              <a:buNone/>
            </a:pPr>
            <a:endParaRPr lang="en-US" sz="1800" dirty="0">
              <a:latin typeface="Bahnschrift" panose="020B0502040204020203" pitchFamily="34" charset="0"/>
              <a:cs typeface="Arial" panose="020B0604020202020204" pitchFamily="34" charset="0"/>
            </a:endParaRPr>
          </a:p>
          <a:p>
            <a:pPr marL="0" indent="0">
              <a:buNone/>
            </a:pPr>
            <a:r>
              <a:rPr lang="en-US" sz="2200" b="1" dirty="0">
                <a:solidFill>
                  <a:srgbClr val="084D6C"/>
                </a:solidFill>
                <a:latin typeface="Bahnschrift" panose="020B0502040204020203" pitchFamily="34" charset="0"/>
                <a:cs typeface="Arial" panose="020B0604020202020204" pitchFamily="34" charset="0"/>
              </a:rPr>
              <a:t>NEW IN 2019</a:t>
            </a:r>
          </a:p>
          <a:p>
            <a:r>
              <a:rPr lang="en-US" sz="1800" dirty="0">
                <a:latin typeface="Bahnschrift" panose="020B0502040204020203" pitchFamily="34" charset="0"/>
                <a:cs typeface="Arial" panose="020B0604020202020204" pitchFamily="34" charset="0"/>
              </a:rPr>
              <a:t>Energy Resilience </a:t>
            </a:r>
          </a:p>
          <a:p>
            <a:r>
              <a:rPr lang="en-US" sz="1800" dirty="0">
                <a:latin typeface="Bahnschrift" panose="020B0502040204020203" pitchFamily="34" charset="0"/>
                <a:cs typeface="Arial" panose="020B0604020202020204" pitchFamily="34" charset="0"/>
              </a:rPr>
              <a:t>Chemical Safety</a:t>
            </a:r>
          </a:p>
          <a:p>
            <a:r>
              <a:rPr lang="en-US" sz="1800" dirty="0">
                <a:latin typeface="Bahnschrift" panose="020B0502040204020203" pitchFamily="34" charset="0"/>
                <a:cs typeface="Arial" panose="020B0604020202020204" pitchFamily="34" charset="0"/>
              </a:rPr>
              <a:t>Land Acquisition for Resilience</a:t>
            </a:r>
          </a:p>
          <a:p>
            <a:r>
              <a:rPr lang="en-US" sz="1800" dirty="0">
                <a:latin typeface="Bahnschrift"/>
                <a:cs typeface="Arial"/>
              </a:rPr>
              <a:t>Subsidized Low-Income Housing Resilience Strategies</a:t>
            </a:r>
          </a:p>
          <a:p>
            <a:r>
              <a:rPr lang="en-US" sz="1800" dirty="0">
                <a:latin typeface="Bahnschrift"/>
                <a:cs typeface="Arial"/>
              </a:rPr>
              <a:t>Mosquito Control Districts</a:t>
            </a:r>
          </a:p>
          <a:p>
            <a:pPr marL="0" indent="0">
              <a:buNone/>
            </a:pPr>
            <a:r>
              <a:rPr lang="en-US" sz="1800" dirty="0">
                <a:latin typeface="Bahnschrift" panose="020B0502040204020203" pitchFamily="34" charset="0"/>
                <a:cs typeface="Arial" panose="020B0604020202020204" pitchFamily="34" charset="0"/>
              </a:rPr>
              <a:t>+      Expanded eligibility of project location</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C10594C-12C3-49D5-B979-B8F1D822F98F}" type="slidenum">
              <a:rPr lang="en-US" smtClean="0"/>
              <a:t>17</a:t>
            </a:fld>
            <a:endParaRPr lang="en-US"/>
          </a:p>
        </p:txBody>
      </p:sp>
      <p:sp>
        <p:nvSpPr>
          <p:cNvPr id="8" name="Title 1">
            <a:extLst>
              <a:ext uri="{FF2B5EF4-FFF2-40B4-BE49-F238E27FC236}">
                <a16:creationId xmlns:a16="http://schemas.microsoft.com/office/drawing/2014/main" xmlns="" id="{AC347B46-E8F1-44B7-A02F-928D3EF16A02}"/>
              </a:ext>
            </a:extLst>
          </p:cNvPr>
          <p:cNvSpPr>
            <a:spLocks noGrp="1"/>
          </p:cNvSpPr>
          <p:nvPr>
            <p:ph type="title"/>
          </p:nvPr>
        </p:nvSpPr>
        <p:spPr>
          <a:xfrm>
            <a:off x="304800" y="205979"/>
            <a:ext cx="7772400" cy="613171"/>
          </a:xfrm>
          <a:noFill/>
        </p:spPr>
        <p:txBody>
          <a:bodyPr vert="horz" lIns="91440" tIns="45720" rIns="91440" bIns="45720" rtlCol="0" anchor="ctr">
            <a:noAutofit/>
          </a:bodyPr>
          <a:lstStyle/>
          <a:p>
            <a:pPr algn="l"/>
            <a:r>
              <a:rPr lang="en-US" sz="3200" b="1" dirty="0">
                <a:latin typeface="Bahnschrift" panose="020B0502040204020203" pitchFamily="34" charset="0"/>
                <a:cs typeface="Arial" panose="020B0604020202020204" pitchFamily="34" charset="0"/>
              </a:rPr>
              <a:t>MVP Action Grants: Project Types (cont.)</a:t>
            </a:r>
          </a:p>
        </p:txBody>
      </p:sp>
      <p:pic>
        <p:nvPicPr>
          <p:cNvPr id="6" name="Picture 2" descr="Image result for green infrastructure projects">
            <a:extLst>
              <a:ext uri="{FF2B5EF4-FFF2-40B4-BE49-F238E27FC236}">
                <a16:creationId xmlns:a16="http://schemas.microsoft.com/office/drawing/2014/main" xmlns="" id="{DA50BC88-30FB-41CB-8313-DC7E5BE25B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436"/>
          <a:stretch/>
        </p:blipFill>
        <p:spPr bwMode="auto">
          <a:xfrm>
            <a:off x="643135" y="1063229"/>
            <a:ext cx="3319265" cy="368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46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7CA7A52F-B6D2-40E0-88BF-8E4EDA6470A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667" b="8667"/>
          <a:stretch/>
        </p:blipFill>
        <p:spPr>
          <a:xfrm>
            <a:off x="990600" y="209550"/>
            <a:ext cx="7396068" cy="4724400"/>
          </a:xfrm>
        </p:spPr>
      </p:pic>
      <p:sp>
        <p:nvSpPr>
          <p:cNvPr id="4" name="Slide Number Placeholder 3">
            <a:extLst>
              <a:ext uri="{FF2B5EF4-FFF2-40B4-BE49-F238E27FC236}">
                <a16:creationId xmlns:a16="http://schemas.microsoft.com/office/drawing/2014/main" xmlns="" id="{C9AA05A2-3DB4-4180-9944-A53239993C26}"/>
              </a:ext>
            </a:extLst>
          </p:cNvPr>
          <p:cNvSpPr>
            <a:spLocks noGrp="1"/>
          </p:cNvSpPr>
          <p:nvPr>
            <p:ph type="sldNum" sz="quarter" idx="12"/>
          </p:nvPr>
        </p:nvSpPr>
        <p:spPr/>
        <p:txBody>
          <a:bodyPr/>
          <a:lstStyle/>
          <a:p>
            <a:fld id="{BC10594C-12C3-49D5-B979-B8F1D822F98F}" type="slidenum">
              <a:rPr lang="en-US" smtClean="0"/>
              <a:t>18</a:t>
            </a:fld>
            <a:endParaRPr lang="en-US" dirty="0"/>
          </a:p>
        </p:txBody>
      </p:sp>
      <p:sp>
        <p:nvSpPr>
          <p:cNvPr id="5" name="Title 1">
            <a:extLst>
              <a:ext uri="{FF2B5EF4-FFF2-40B4-BE49-F238E27FC236}">
                <a16:creationId xmlns:a16="http://schemas.microsoft.com/office/drawing/2014/main" xmlns="" id="{FC6F23DD-C378-4012-8A6E-0257EA305568}"/>
              </a:ext>
            </a:extLst>
          </p:cNvPr>
          <p:cNvSpPr>
            <a:spLocks noGrp="1"/>
          </p:cNvSpPr>
          <p:nvPr>
            <p:ph type="title"/>
          </p:nvPr>
        </p:nvSpPr>
        <p:spPr>
          <a:xfrm>
            <a:off x="304800" y="205979"/>
            <a:ext cx="6172200" cy="613171"/>
          </a:xfrm>
          <a:noFill/>
        </p:spPr>
        <p:txBody>
          <a:bodyPr vert="horz" lIns="91440" tIns="45720" rIns="91440" bIns="45720" rtlCol="0" anchor="ctr">
            <a:normAutofit/>
          </a:bodyPr>
          <a:lstStyle/>
          <a:p>
            <a:pPr algn="l"/>
            <a:r>
              <a:rPr lang="en-US" sz="3200" b="1" dirty="0">
                <a:latin typeface="Bahnschrift" panose="020B0502040204020203" pitchFamily="34" charset="0"/>
                <a:cs typeface="Arial" panose="020B0604020202020204" pitchFamily="34" charset="0"/>
              </a:rPr>
              <a:t>Nature-Based Solutions</a:t>
            </a:r>
          </a:p>
        </p:txBody>
      </p:sp>
      <p:sp>
        <p:nvSpPr>
          <p:cNvPr id="2" name="Rectangle 1">
            <a:extLst>
              <a:ext uri="{FF2B5EF4-FFF2-40B4-BE49-F238E27FC236}">
                <a16:creationId xmlns:a16="http://schemas.microsoft.com/office/drawing/2014/main" xmlns="" id="{2DC4592F-9157-49D4-BC91-497F63C44BB5}"/>
              </a:ext>
            </a:extLst>
          </p:cNvPr>
          <p:cNvSpPr/>
          <p:nvPr/>
        </p:nvSpPr>
        <p:spPr>
          <a:xfrm>
            <a:off x="1600200" y="2952750"/>
            <a:ext cx="31242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xmlns="" id="{CEF2D850-1A41-41AF-B4EB-27C54D749727}"/>
              </a:ext>
            </a:extLst>
          </p:cNvPr>
          <p:cNvCxnSpPr>
            <a:cxnSpLocks/>
          </p:cNvCxnSpPr>
          <p:nvPr/>
        </p:nvCxnSpPr>
        <p:spPr>
          <a:xfrm>
            <a:off x="4471416" y="2419350"/>
            <a:ext cx="24384" cy="6096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4C51D06B-C100-4481-8DFA-131B31CA3A46}"/>
              </a:ext>
            </a:extLst>
          </p:cNvPr>
          <p:cNvSpPr txBox="1"/>
          <p:nvPr/>
        </p:nvSpPr>
        <p:spPr>
          <a:xfrm>
            <a:off x="3124200" y="2992219"/>
            <a:ext cx="1828800" cy="646331"/>
          </a:xfrm>
          <a:prstGeom prst="rect">
            <a:avLst/>
          </a:prstGeom>
          <a:noFill/>
        </p:spPr>
        <p:txBody>
          <a:bodyPr wrap="square" rtlCol="0">
            <a:spAutoFit/>
          </a:bodyPr>
          <a:lstStyle/>
          <a:p>
            <a:pPr algn="r"/>
            <a:r>
              <a:rPr lang="en-US" sz="1400" b="1" dirty="0">
                <a:latin typeface="Bahnschrift" panose="020B0502040204020203" pitchFamily="34" charset="0"/>
              </a:rPr>
              <a:t>Millbury</a:t>
            </a:r>
          </a:p>
          <a:p>
            <a:pPr algn="r"/>
            <a:r>
              <a:rPr lang="en-US" sz="1100" dirty="0">
                <a:latin typeface="Bahnschrift" panose="020B0502040204020203" pitchFamily="34" charset="0"/>
              </a:rPr>
              <a:t>Green infrastructure in downtown revitalization</a:t>
            </a:r>
          </a:p>
        </p:txBody>
      </p:sp>
      <p:sp>
        <p:nvSpPr>
          <p:cNvPr id="13" name="TextBox 12">
            <a:extLst>
              <a:ext uri="{FF2B5EF4-FFF2-40B4-BE49-F238E27FC236}">
                <a16:creationId xmlns:a16="http://schemas.microsoft.com/office/drawing/2014/main" xmlns="" id="{6D7FBA13-B1A1-4127-8AEC-0C387139ADD1}"/>
              </a:ext>
            </a:extLst>
          </p:cNvPr>
          <p:cNvSpPr txBox="1"/>
          <p:nvPr/>
        </p:nvSpPr>
        <p:spPr>
          <a:xfrm>
            <a:off x="6477000" y="1504950"/>
            <a:ext cx="1828800" cy="646331"/>
          </a:xfrm>
          <a:prstGeom prst="rect">
            <a:avLst/>
          </a:prstGeom>
          <a:noFill/>
        </p:spPr>
        <p:txBody>
          <a:bodyPr wrap="square" rtlCol="0">
            <a:spAutoFit/>
          </a:bodyPr>
          <a:lstStyle/>
          <a:p>
            <a:r>
              <a:rPr lang="en-US" sz="1400" b="1" dirty="0">
                <a:latin typeface="Bahnschrift" panose="020B0502040204020203" pitchFamily="34" charset="0"/>
              </a:rPr>
              <a:t>Concord</a:t>
            </a:r>
          </a:p>
          <a:p>
            <a:r>
              <a:rPr lang="en-US" sz="1100" dirty="0">
                <a:latin typeface="Bahnschrift" panose="020B0502040204020203" pitchFamily="34" charset="0"/>
              </a:rPr>
              <a:t>Reforestation and municipal tree resilience</a:t>
            </a:r>
          </a:p>
        </p:txBody>
      </p:sp>
      <p:cxnSp>
        <p:nvCxnSpPr>
          <p:cNvPr id="17" name="Straight Connector 16">
            <a:extLst>
              <a:ext uri="{FF2B5EF4-FFF2-40B4-BE49-F238E27FC236}">
                <a16:creationId xmlns:a16="http://schemas.microsoft.com/office/drawing/2014/main" xmlns="" id="{A12DE3B1-6938-4DAC-BAFE-207C53876330}"/>
              </a:ext>
            </a:extLst>
          </p:cNvPr>
          <p:cNvCxnSpPr>
            <a:cxnSpLocks/>
          </p:cNvCxnSpPr>
          <p:nvPr/>
        </p:nvCxnSpPr>
        <p:spPr>
          <a:xfrm>
            <a:off x="5334000" y="1657350"/>
            <a:ext cx="1143000"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55DD8058-48FC-4664-B9EE-2E628C0F8B17}"/>
              </a:ext>
            </a:extLst>
          </p:cNvPr>
          <p:cNvSpPr txBox="1"/>
          <p:nvPr/>
        </p:nvSpPr>
        <p:spPr>
          <a:xfrm>
            <a:off x="7391400" y="3562350"/>
            <a:ext cx="1828800" cy="477054"/>
          </a:xfrm>
          <a:prstGeom prst="rect">
            <a:avLst/>
          </a:prstGeom>
          <a:noFill/>
        </p:spPr>
        <p:txBody>
          <a:bodyPr wrap="square" rtlCol="0">
            <a:spAutoFit/>
          </a:bodyPr>
          <a:lstStyle/>
          <a:p>
            <a:r>
              <a:rPr lang="en-US" sz="1400" b="1" dirty="0">
                <a:latin typeface="Bahnschrift" panose="020B0502040204020203" pitchFamily="34" charset="0"/>
              </a:rPr>
              <a:t>Falmouth</a:t>
            </a:r>
          </a:p>
          <a:p>
            <a:r>
              <a:rPr lang="en-US" sz="1100" dirty="0">
                <a:latin typeface="Bahnschrift" panose="020B0502040204020203" pitchFamily="34" charset="0"/>
              </a:rPr>
              <a:t>River restoration</a:t>
            </a:r>
          </a:p>
        </p:txBody>
      </p:sp>
      <p:cxnSp>
        <p:nvCxnSpPr>
          <p:cNvPr id="22" name="Straight Connector 21">
            <a:extLst>
              <a:ext uri="{FF2B5EF4-FFF2-40B4-BE49-F238E27FC236}">
                <a16:creationId xmlns:a16="http://schemas.microsoft.com/office/drawing/2014/main" xmlns="" id="{0B4F7243-153F-408D-B809-462F4B47172F}"/>
              </a:ext>
            </a:extLst>
          </p:cNvPr>
          <p:cNvCxnSpPr>
            <a:cxnSpLocks/>
          </p:cNvCxnSpPr>
          <p:nvPr/>
        </p:nvCxnSpPr>
        <p:spPr>
          <a:xfrm>
            <a:off x="6781800" y="3714750"/>
            <a:ext cx="609600"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C763B848-479C-4A07-A92C-5888F1C36D99}"/>
              </a:ext>
            </a:extLst>
          </p:cNvPr>
          <p:cNvSpPr txBox="1"/>
          <p:nvPr/>
        </p:nvSpPr>
        <p:spPr>
          <a:xfrm>
            <a:off x="6781800" y="285750"/>
            <a:ext cx="2057400" cy="692497"/>
          </a:xfrm>
          <a:prstGeom prst="rect">
            <a:avLst/>
          </a:prstGeom>
          <a:noFill/>
        </p:spPr>
        <p:txBody>
          <a:bodyPr wrap="square" rtlCol="0">
            <a:spAutoFit/>
          </a:bodyPr>
          <a:lstStyle/>
          <a:p>
            <a:r>
              <a:rPr lang="en-US" sz="1400" b="1" dirty="0">
                <a:latin typeface="Bahnschrift" panose="020B0502040204020203" pitchFamily="34" charset="0"/>
              </a:rPr>
              <a:t>Essex, Ipswich, Newbury (Regional)</a:t>
            </a:r>
          </a:p>
          <a:p>
            <a:r>
              <a:rPr lang="en-US" sz="1100" dirty="0">
                <a:latin typeface="Bahnschrift" panose="020B0502040204020203" pitchFamily="34" charset="0"/>
              </a:rPr>
              <a:t>Sedimentation study</a:t>
            </a:r>
          </a:p>
        </p:txBody>
      </p:sp>
      <p:cxnSp>
        <p:nvCxnSpPr>
          <p:cNvPr id="25" name="Straight Connector 24">
            <a:extLst>
              <a:ext uri="{FF2B5EF4-FFF2-40B4-BE49-F238E27FC236}">
                <a16:creationId xmlns:a16="http://schemas.microsoft.com/office/drawing/2014/main" xmlns="" id="{DBA17A53-012E-4506-80A6-9BC97B0D6E4E}"/>
              </a:ext>
            </a:extLst>
          </p:cNvPr>
          <p:cNvCxnSpPr>
            <a:cxnSpLocks/>
          </p:cNvCxnSpPr>
          <p:nvPr/>
        </p:nvCxnSpPr>
        <p:spPr>
          <a:xfrm flipV="1">
            <a:off x="6324600" y="514350"/>
            <a:ext cx="457200" cy="572869"/>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C8FC7AD6-3DEA-43FB-9063-9176CBEE7C56}"/>
              </a:ext>
            </a:extLst>
          </p:cNvPr>
          <p:cNvSpPr txBox="1"/>
          <p:nvPr/>
        </p:nvSpPr>
        <p:spPr>
          <a:xfrm>
            <a:off x="76919" y="1673884"/>
            <a:ext cx="1828800" cy="984885"/>
          </a:xfrm>
          <a:prstGeom prst="rect">
            <a:avLst/>
          </a:prstGeom>
          <a:noFill/>
        </p:spPr>
        <p:txBody>
          <a:bodyPr wrap="square" rtlCol="0">
            <a:spAutoFit/>
          </a:bodyPr>
          <a:lstStyle/>
          <a:p>
            <a:pPr algn="r"/>
            <a:r>
              <a:rPr lang="en-US" sz="1400" b="1" dirty="0">
                <a:latin typeface="Bahnschrift" panose="020B0502040204020203" pitchFamily="34" charset="0"/>
              </a:rPr>
              <a:t>Southwick</a:t>
            </a:r>
          </a:p>
          <a:p>
            <a:pPr algn="r"/>
            <a:r>
              <a:rPr lang="en-US" sz="1100" dirty="0">
                <a:latin typeface="Bahnschrift" panose="020B0502040204020203" pitchFamily="34" charset="0"/>
              </a:rPr>
              <a:t>Stream crossing replacement with upstream nature-based flood mitigation measures</a:t>
            </a:r>
          </a:p>
        </p:txBody>
      </p:sp>
      <p:cxnSp>
        <p:nvCxnSpPr>
          <p:cNvPr id="28" name="Straight Connector 27">
            <a:extLst>
              <a:ext uri="{FF2B5EF4-FFF2-40B4-BE49-F238E27FC236}">
                <a16:creationId xmlns:a16="http://schemas.microsoft.com/office/drawing/2014/main" xmlns="" id="{A779D47C-1B93-4157-BC8E-A4F15F2299A6}"/>
              </a:ext>
            </a:extLst>
          </p:cNvPr>
          <p:cNvCxnSpPr>
            <a:cxnSpLocks/>
          </p:cNvCxnSpPr>
          <p:nvPr/>
        </p:nvCxnSpPr>
        <p:spPr>
          <a:xfrm>
            <a:off x="2002765" y="2269107"/>
            <a:ext cx="559539" cy="4212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xmlns="" id="{68A8A5E6-4B91-48DC-A14E-1E4308AAFF6B}"/>
              </a:ext>
            </a:extLst>
          </p:cNvPr>
          <p:cNvGrpSpPr/>
          <p:nvPr/>
        </p:nvGrpSpPr>
        <p:grpSpPr>
          <a:xfrm>
            <a:off x="0" y="4216743"/>
            <a:ext cx="4605528" cy="926757"/>
            <a:chOff x="1219200" y="3943350"/>
            <a:chExt cx="4605528" cy="926757"/>
          </a:xfrm>
        </p:grpSpPr>
        <p:pic>
          <p:nvPicPr>
            <p:cNvPr id="7" name="Content Placeholder 5">
              <a:extLst>
                <a:ext uri="{FF2B5EF4-FFF2-40B4-BE49-F238E27FC236}">
                  <a16:creationId xmlns:a16="http://schemas.microsoft.com/office/drawing/2014/main" xmlns="" id="{F4C42EAF-549C-4F60-A59F-5D255B38A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3" t="57252" r="49221" b="26532"/>
            <a:stretch/>
          </p:blipFill>
          <p:spPr>
            <a:xfrm>
              <a:off x="1219200" y="3943350"/>
              <a:ext cx="3262184" cy="926757"/>
            </a:xfrm>
            <a:prstGeom prst="rect">
              <a:avLst/>
            </a:prstGeom>
          </p:spPr>
        </p:pic>
        <p:sp>
          <p:nvSpPr>
            <p:cNvPr id="30" name="TextBox 29">
              <a:extLst>
                <a:ext uri="{FF2B5EF4-FFF2-40B4-BE49-F238E27FC236}">
                  <a16:creationId xmlns:a16="http://schemas.microsoft.com/office/drawing/2014/main" xmlns="" id="{EC45F871-7565-4BCA-8D51-C505148F4B14}"/>
                </a:ext>
              </a:extLst>
            </p:cNvPr>
            <p:cNvSpPr txBox="1"/>
            <p:nvPr/>
          </p:nvSpPr>
          <p:spPr>
            <a:xfrm>
              <a:off x="1633728" y="4248150"/>
              <a:ext cx="4191000" cy="253916"/>
            </a:xfrm>
            <a:prstGeom prst="rect">
              <a:avLst/>
            </a:prstGeom>
            <a:noFill/>
          </p:spPr>
          <p:txBody>
            <a:bodyPr wrap="square" rtlCol="0">
              <a:spAutoFit/>
            </a:bodyPr>
            <a:lstStyle/>
            <a:p>
              <a:r>
                <a:rPr lang="en-US" sz="1050" dirty="0">
                  <a:highlight>
                    <a:srgbClr val="E5F5FF"/>
                  </a:highlight>
                  <a:latin typeface="Bahnschrift" panose="020B0502040204020203" pitchFamily="34" charset="0"/>
                </a:rPr>
                <a:t>MVP Planning Grant/Designated Communities (2017-2019)</a:t>
              </a:r>
            </a:p>
          </p:txBody>
        </p:sp>
      </p:grpSp>
      <p:cxnSp>
        <p:nvCxnSpPr>
          <p:cNvPr id="20" name="Straight Connector 19">
            <a:extLst>
              <a:ext uri="{FF2B5EF4-FFF2-40B4-BE49-F238E27FC236}">
                <a16:creationId xmlns:a16="http://schemas.microsoft.com/office/drawing/2014/main" xmlns="" id="{067E3AE5-F286-4C92-BE92-0C0160BF9C4F}"/>
              </a:ext>
            </a:extLst>
          </p:cNvPr>
          <p:cNvCxnSpPr>
            <a:cxnSpLocks/>
          </p:cNvCxnSpPr>
          <p:nvPr/>
        </p:nvCxnSpPr>
        <p:spPr>
          <a:xfrm>
            <a:off x="2819400" y="2038350"/>
            <a:ext cx="97536" cy="1119378"/>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DC21B09C-EE2A-4CFD-8227-BFCFB8A78FB7}"/>
              </a:ext>
            </a:extLst>
          </p:cNvPr>
          <p:cNvSpPr txBox="1"/>
          <p:nvPr/>
        </p:nvSpPr>
        <p:spPr>
          <a:xfrm>
            <a:off x="1371600" y="3105150"/>
            <a:ext cx="1828800" cy="815608"/>
          </a:xfrm>
          <a:prstGeom prst="rect">
            <a:avLst/>
          </a:prstGeom>
          <a:noFill/>
        </p:spPr>
        <p:txBody>
          <a:bodyPr wrap="square" rtlCol="0">
            <a:spAutoFit/>
          </a:bodyPr>
          <a:lstStyle/>
          <a:p>
            <a:pPr algn="r"/>
            <a:r>
              <a:rPr lang="en-US" sz="1400" b="1" dirty="0">
                <a:latin typeface="Bahnschrift" panose="020B0502040204020203" pitchFamily="34" charset="0"/>
              </a:rPr>
              <a:t>Northampton</a:t>
            </a:r>
          </a:p>
          <a:p>
            <a:pPr algn="r"/>
            <a:r>
              <a:rPr lang="en-US" sz="1100" dirty="0">
                <a:latin typeface="Bahnschrift" panose="020B0502040204020203" pitchFamily="34" charset="0"/>
              </a:rPr>
              <a:t>Detaining, retaining, treating stormwater with green infrastructure</a:t>
            </a:r>
          </a:p>
        </p:txBody>
      </p:sp>
      <p:sp>
        <p:nvSpPr>
          <p:cNvPr id="26" name="TextBox 25">
            <a:extLst>
              <a:ext uri="{FF2B5EF4-FFF2-40B4-BE49-F238E27FC236}">
                <a16:creationId xmlns:a16="http://schemas.microsoft.com/office/drawing/2014/main" xmlns="" id="{8E76F2EE-B4A1-41B8-A29F-1254DA2C0FD0}"/>
              </a:ext>
            </a:extLst>
          </p:cNvPr>
          <p:cNvSpPr txBox="1"/>
          <p:nvPr/>
        </p:nvSpPr>
        <p:spPr>
          <a:xfrm>
            <a:off x="4267200" y="4019550"/>
            <a:ext cx="1828800" cy="477054"/>
          </a:xfrm>
          <a:prstGeom prst="rect">
            <a:avLst/>
          </a:prstGeom>
          <a:noFill/>
        </p:spPr>
        <p:txBody>
          <a:bodyPr wrap="square" rtlCol="0">
            <a:spAutoFit/>
          </a:bodyPr>
          <a:lstStyle/>
          <a:p>
            <a:pPr algn="r"/>
            <a:r>
              <a:rPr lang="en-US" sz="1400" b="1" dirty="0">
                <a:latin typeface="Bahnschrift" panose="020B0502040204020203" pitchFamily="34" charset="0"/>
              </a:rPr>
              <a:t>Oak Bluffs</a:t>
            </a:r>
          </a:p>
          <a:p>
            <a:pPr algn="r"/>
            <a:r>
              <a:rPr lang="en-US" sz="1100" dirty="0">
                <a:latin typeface="Bahnschrift" panose="020B0502040204020203" pitchFamily="34" charset="0"/>
              </a:rPr>
              <a:t>Beach nourishment</a:t>
            </a:r>
          </a:p>
        </p:txBody>
      </p:sp>
      <p:cxnSp>
        <p:nvCxnSpPr>
          <p:cNvPr id="29" name="Straight Connector 28">
            <a:extLst>
              <a:ext uri="{FF2B5EF4-FFF2-40B4-BE49-F238E27FC236}">
                <a16:creationId xmlns:a16="http://schemas.microsoft.com/office/drawing/2014/main" xmlns="" id="{1D5C83BB-20C8-4ED6-97CC-1DB3DEF58AEC}"/>
              </a:ext>
            </a:extLst>
          </p:cNvPr>
          <p:cNvCxnSpPr>
            <a:cxnSpLocks/>
          </p:cNvCxnSpPr>
          <p:nvPr/>
        </p:nvCxnSpPr>
        <p:spPr>
          <a:xfrm>
            <a:off x="6117336" y="4197096"/>
            <a:ext cx="609600"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58CFD21-7A54-400B-810F-F18EED4394C4}"/>
              </a:ext>
            </a:extLst>
          </p:cNvPr>
          <p:cNvCxnSpPr>
            <a:cxnSpLocks/>
          </p:cNvCxnSpPr>
          <p:nvPr/>
        </p:nvCxnSpPr>
        <p:spPr>
          <a:xfrm flipV="1">
            <a:off x="6078086" y="4182733"/>
            <a:ext cx="649798" cy="26598"/>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E6B36DAB-405F-492C-8D8A-D3A503BD86BD}"/>
              </a:ext>
            </a:extLst>
          </p:cNvPr>
          <p:cNvSpPr/>
          <p:nvPr/>
        </p:nvSpPr>
        <p:spPr>
          <a:xfrm>
            <a:off x="2738532" y="1902828"/>
            <a:ext cx="131091" cy="129431"/>
          </a:xfrm>
          <a:prstGeom prst="ellips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369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map&#10;&#10;Description automatically generated">
            <a:extLst>
              <a:ext uri="{FF2B5EF4-FFF2-40B4-BE49-F238E27FC236}">
                <a16:creationId xmlns:a16="http://schemas.microsoft.com/office/drawing/2014/main" xmlns="" id="{2BFECA37-539C-493A-8B2C-DFCA246202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7" t="7313" r="3950" b="10000"/>
          <a:stretch/>
        </p:blipFill>
        <p:spPr>
          <a:xfrm>
            <a:off x="441584" y="1416388"/>
            <a:ext cx="1387232" cy="860292"/>
          </a:xfrm>
          <a:prstGeom prst="rect">
            <a:avLst/>
          </a:prstGeom>
        </p:spPr>
      </p:pic>
      <p:sp>
        <p:nvSpPr>
          <p:cNvPr id="19" name="Flowchart: Connector 18">
            <a:extLst>
              <a:ext uri="{FF2B5EF4-FFF2-40B4-BE49-F238E27FC236}">
                <a16:creationId xmlns:a16="http://schemas.microsoft.com/office/drawing/2014/main" xmlns="" id="{474243B1-84AC-48B5-A0D4-57E58D45102E}"/>
              </a:ext>
            </a:extLst>
          </p:cNvPr>
          <p:cNvSpPr/>
          <p:nvPr/>
        </p:nvSpPr>
        <p:spPr>
          <a:xfrm flipV="1">
            <a:off x="1524000" y="1520450"/>
            <a:ext cx="45719" cy="45719"/>
          </a:xfrm>
          <a:prstGeom prst="flowChartConnector">
            <a:avLst/>
          </a:prstGeom>
          <a:solidFill>
            <a:srgbClr val="FF99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rgbClr val="FF0000"/>
              </a:solidFill>
            </a:endParaRPr>
          </a:p>
        </p:txBody>
      </p:sp>
      <p:sp>
        <p:nvSpPr>
          <p:cNvPr id="8" name="Rectangle 7">
            <a:extLst>
              <a:ext uri="{FF2B5EF4-FFF2-40B4-BE49-F238E27FC236}">
                <a16:creationId xmlns:a16="http://schemas.microsoft.com/office/drawing/2014/main" xmlns="" id="{DBA2B397-81DF-488A-9DF4-036750065418}"/>
              </a:ext>
            </a:extLst>
          </p:cNvPr>
          <p:cNvSpPr/>
          <p:nvPr/>
        </p:nvSpPr>
        <p:spPr>
          <a:xfrm>
            <a:off x="228600" y="246233"/>
            <a:ext cx="2725426" cy="369332"/>
          </a:xfrm>
          <a:prstGeom prst="rect">
            <a:avLst/>
          </a:prstGeom>
        </p:spPr>
        <p:txBody>
          <a:bodyPr wrap="none">
            <a:spAutoFit/>
          </a:bodyPr>
          <a:lstStyle/>
          <a:p>
            <a:r>
              <a:rPr lang="en-US" dirty="0">
                <a:solidFill>
                  <a:schemeClr val="bg1">
                    <a:lumMod val="50000"/>
                  </a:schemeClr>
                </a:solidFill>
                <a:latin typeface="Bahnschrift" panose="020B0502040204020203" pitchFamily="34" charset="0"/>
                <a:cs typeface="Arial" panose="020B0604020202020204" pitchFamily="34" charset="0"/>
              </a:rPr>
              <a:t>FY18 Action Grant Project</a:t>
            </a:r>
            <a:endParaRPr lang="en-US" dirty="0">
              <a:solidFill>
                <a:schemeClr val="bg1">
                  <a:lumMod val="50000"/>
                </a:schemeClr>
              </a:solidFill>
            </a:endParaRPr>
          </a:p>
        </p:txBody>
      </p:sp>
      <p:sp>
        <p:nvSpPr>
          <p:cNvPr id="6" name="TextBox 5">
            <a:extLst>
              <a:ext uri="{FF2B5EF4-FFF2-40B4-BE49-F238E27FC236}">
                <a16:creationId xmlns:a16="http://schemas.microsoft.com/office/drawing/2014/main" xmlns="" id="{B32CCAC8-DFD7-4428-A8FF-81989F4710CF}"/>
              </a:ext>
            </a:extLst>
          </p:cNvPr>
          <p:cNvSpPr txBox="1"/>
          <p:nvPr/>
        </p:nvSpPr>
        <p:spPr>
          <a:xfrm>
            <a:off x="3614914" y="221218"/>
            <a:ext cx="5300486" cy="646331"/>
          </a:xfrm>
          <a:prstGeom prst="rect">
            <a:avLst/>
          </a:prstGeom>
          <a:noFill/>
        </p:spPr>
        <p:txBody>
          <a:bodyPr wrap="square" rtlCol="0">
            <a:spAutoFit/>
          </a:bodyPr>
          <a:lstStyle/>
          <a:p>
            <a:pPr>
              <a:spcAft>
                <a:spcPts val="300"/>
              </a:spcAft>
            </a:pPr>
            <a:r>
              <a:rPr lang="en-US" dirty="0">
                <a:latin typeface="Bahnschrift" panose="020B0502040204020203" pitchFamily="34" charset="0"/>
              </a:rPr>
              <a:t>Watershed and Water Supply Vulnerability, Risk Assessment and Management Strategy</a:t>
            </a:r>
          </a:p>
        </p:txBody>
      </p:sp>
      <p:sp>
        <p:nvSpPr>
          <p:cNvPr id="7" name="Rectangle 6">
            <a:extLst>
              <a:ext uri="{FF2B5EF4-FFF2-40B4-BE49-F238E27FC236}">
                <a16:creationId xmlns:a16="http://schemas.microsoft.com/office/drawing/2014/main" xmlns="" id="{F7E49133-56A8-4BD7-A91D-0EFD93DE8726}"/>
              </a:ext>
            </a:extLst>
          </p:cNvPr>
          <p:cNvSpPr/>
          <p:nvPr/>
        </p:nvSpPr>
        <p:spPr>
          <a:xfrm>
            <a:off x="287214" y="911136"/>
            <a:ext cx="1998785" cy="461665"/>
          </a:xfrm>
          <a:prstGeom prst="rect">
            <a:avLst/>
          </a:prstGeom>
        </p:spPr>
        <p:txBody>
          <a:bodyPr wrap="square">
            <a:spAutoFit/>
          </a:bodyPr>
          <a:lstStyle/>
          <a:p>
            <a:r>
              <a:rPr lang="en-US" sz="2400" b="1" dirty="0">
                <a:solidFill>
                  <a:schemeClr val="accent4">
                    <a:lumMod val="75000"/>
                  </a:schemeClr>
                </a:solidFill>
                <a:latin typeface="Bahnschrift" panose="020B0502040204020203" pitchFamily="34" charset="0"/>
                <a:cs typeface="Arial" panose="020B0604020202020204" pitchFamily="34" charset="0"/>
              </a:rPr>
              <a:t>Gloucester</a:t>
            </a:r>
            <a:endParaRPr lang="en-US" dirty="0">
              <a:solidFill>
                <a:schemeClr val="accent4">
                  <a:lumMod val="75000"/>
                </a:schemeClr>
              </a:solidFill>
              <a:latin typeface="Bahnschrift" panose="020B050204020402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4CD0AC8F-0FAA-4F51-A3D6-2ED72E0F85E0}"/>
              </a:ext>
            </a:extLst>
          </p:cNvPr>
          <p:cNvSpPr/>
          <p:nvPr/>
        </p:nvSpPr>
        <p:spPr>
          <a:xfrm>
            <a:off x="228600" y="590550"/>
            <a:ext cx="5715000" cy="276999"/>
          </a:xfrm>
          <a:prstGeom prst="rect">
            <a:avLst/>
          </a:prstGeom>
        </p:spPr>
        <p:txBody>
          <a:bodyPr wrap="square">
            <a:spAutoFit/>
          </a:bodyPr>
          <a:lstStyle/>
          <a:p>
            <a:r>
              <a:rPr lang="en-US" sz="1200" dirty="0">
                <a:solidFill>
                  <a:schemeClr val="bg1">
                    <a:lumMod val="65000"/>
                  </a:schemeClr>
                </a:solidFill>
                <a:latin typeface="Bahnschrift" panose="020B0502040204020203" pitchFamily="34" charset="0"/>
                <a:cs typeface="Arial" panose="020B0604020202020204" pitchFamily="34" charset="0"/>
              </a:rPr>
              <a:t>Vulnerability Assessment and Analysis</a:t>
            </a:r>
            <a:endParaRPr lang="en-US" sz="1200" dirty="0">
              <a:solidFill>
                <a:schemeClr val="bg1">
                  <a:lumMod val="65000"/>
                </a:schemeClr>
              </a:solidFill>
            </a:endParaRPr>
          </a:p>
        </p:txBody>
      </p:sp>
      <p:sp>
        <p:nvSpPr>
          <p:cNvPr id="10" name="TextBox 9">
            <a:extLst>
              <a:ext uri="{FF2B5EF4-FFF2-40B4-BE49-F238E27FC236}">
                <a16:creationId xmlns:a16="http://schemas.microsoft.com/office/drawing/2014/main" xmlns="" id="{5099001A-9487-45BC-B917-C1A57FDB9324}"/>
              </a:ext>
            </a:extLst>
          </p:cNvPr>
          <p:cNvSpPr txBox="1"/>
          <p:nvPr/>
        </p:nvSpPr>
        <p:spPr>
          <a:xfrm>
            <a:off x="242816" y="2306073"/>
            <a:ext cx="2133600" cy="723275"/>
          </a:xfrm>
          <a:prstGeom prst="rect">
            <a:avLst/>
          </a:prstGeom>
          <a:noFill/>
        </p:spPr>
        <p:txBody>
          <a:bodyPr wrap="square" rtlCol="0">
            <a:spAutoFit/>
          </a:bodyPr>
          <a:lstStyle/>
          <a:p>
            <a:pPr>
              <a:spcAft>
                <a:spcPts val="300"/>
              </a:spcAft>
            </a:pPr>
            <a:r>
              <a:rPr lang="en-US" sz="1200" dirty="0">
                <a:latin typeface="Bahnschrift" panose="020B0502040204020203" pitchFamily="34" charset="0"/>
              </a:rPr>
              <a:t>MVP Grant: $107,044</a:t>
            </a:r>
          </a:p>
          <a:p>
            <a:pPr>
              <a:spcAft>
                <a:spcPts val="300"/>
              </a:spcAft>
            </a:pPr>
            <a:r>
              <a:rPr lang="en-US" sz="1200" dirty="0">
                <a:latin typeface="Bahnschrift" panose="020B0502040204020203" pitchFamily="34" charset="0"/>
              </a:rPr>
              <a:t>Match Amount: $35,726</a:t>
            </a:r>
          </a:p>
          <a:p>
            <a:pPr>
              <a:spcAft>
                <a:spcPts val="300"/>
              </a:spcAft>
            </a:pPr>
            <a:r>
              <a:rPr lang="en-US" sz="1200" dirty="0">
                <a:latin typeface="Bahnschrift" panose="020B0502040204020203" pitchFamily="34" charset="0"/>
              </a:rPr>
              <a:t>Total Project Cost: $138,802</a:t>
            </a:r>
            <a:endParaRPr lang="en-US" sz="1400" dirty="0">
              <a:latin typeface="Bahnschrift" panose="020B0502040204020203" pitchFamily="34" charset="0"/>
            </a:endParaRPr>
          </a:p>
        </p:txBody>
      </p:sp>
      <p:sp>
        <p:nvSpPr>
          <p:cNvPr id="12" name="TextBox 11">
            <a:extLst>
              <a:ext uri="{FF2B5EF4-FFF2-40B4-BE49-F238E27FC236}">
                <a16:creationId xmlns:a16="http://schemas.microsoft.com/office/drawing/2014/main" xmlns="" id="{9F2DD96F-9768-46EF-A0FC-91BFE7FB90F0}"/>
              </a:ext>
            </a:extLst>
          </p:cNvPr>
          <p:cNvSpPr txBox="1"/>
          <p:nvPr/>
        </p:nvSpPr>
        <p:spPr>
          <a:xfrm>
            <a:off x="2652135" y="1009973"/>
            <a:ext cx="5964757" cy="1831271"/>
          </a:xfrm>
          <a:prstGeom prst="rect">
            <a:avLst/>
          </a:prstGeom>
          <a:noFill/>
        </p:spPr>
        <p:txBody>
          <a:bodyPr wrap="square" rtlCol="0">
            <a:spAutoFit/>
          </a:bodyPr>
          <a:lstStyle/>
          <a:p>
            <a:r>
              <a:rPr lang="en-US" sz="1400" b="1" i="1" dirty="0"/>
              <a:t>Project Objectives: </a:t>
            </a:r>
          </a:p>
          <a:p>
            <a:endParaRPr lang="en-US" sz="300" b="1" i="1" dirty="0"/>
          </a:p>
          <a:p>
            <a:pPr marL="285750" indent="-285750">
              <a:buFont typeface="Arial" panose="020B0604020202020204" pitchFamily="34" charset="0"/>
              <a:buChar char="•"/>
            </a:pPr>
            <a:r>
              <a:rPr lang="en-US" sz="1300" dirty="0"/>
              <a:t>Identify potential climate change related risks to the watershed and water supply system</a:t>
            </a:r>
          </a:p>
          <a:p>
            <a:pPr marL="285750" indent="-285750">
              <a:buFont typeface="Arial" panose="020B0604020202020204" pitchFamily="34" charset="0"/>
              <a:buChar char="•"/>
            </a:pPr>
            <a:r>
              <a:rPr lang="en-US" sz="1300" dirty="0"/>
              <a:t>Assessment and analysis of alternative management strategies for the city’s water supply and reservoir system, including watersheds</a:t>
            </a:r>
          </a:p>
          <a:p>
            <a:pPr marL="285750" indent="-285750">
              <a:buFont typeface="Arial" panose="020B0604020202020204" pitchFamily="34" charset="0"/>
              <a:buChar char="•"/>
            </a:pPr>
            <a:r>
              <a:rPr lang="en-US" sz="1300" dirty="0"/>
              <a:t>Develop recommendations for management and infrastructure strategies to mitigate for identified risks to water supply reliability</a:t>
            </a:r>
          </a:p>
          <a:p>
            <a:endParaRPr lang="en-US" dirty="0"/>
          </a:p>
        </p:txBody>
      </p:sp>
      <p:sp>
        <p:nvSpPr>
          <p:cNvPr id="13" name="TextBox 12">
            <a:extLst>
              <a:ext uri="{FF2B5EF4-FFF2-40B4-BE49-F238E27FC236}">
                <a16:creationId xmlns:a16="http://schemas.microsoft.com/office/drawing/2014/main" xmlns="" id="{5CEACA61-2813-4A40-952C-5F33CCE0C1F5}"/>
              </a:ext>
            </a:extLst>
          </p:cNvPr>
          <p:cNvSpPr txBox="1"/>
          <p:nvPr/>
        </p:nvSpPr>
        <p:spPr>
          <a:xfrm>
            <a:off x="324066" y="4689589"/>
            <a:ext cx="3598986" cy="553998"/>
          </a:xfrm>
          <a:prstGeom prst="rect">
            <a:avLst/>
          </a:prstGeom>
          <a:noFill/>
        </p:spPr>
        <p:txBody>
          <a:bodyPr wrap="square" rtlCol="0">
            <a:spAutoFit/>
          </a:bodyPr>
          <a:lstStyle/>
          <a:p>
            <a:pPr algn="ctr"/>
            <a:r>
              <a:rPr lang="en-US" sz="1000" b="1" dirty="0"/>
              <a:t>Diagram of Land Management Alternatives to Reduce Risk of Fire and Landslide </a:t>
            </a:r>
          </a:p>
          <a:p>
            <a:pPr algn="ctr"/>
            <a:r>
              <a:rPr lang="en-US" sz="1000" b="1" dirty="0"/>
              <a:t> </a:t>
            </a:r>
          </a:p>
        </p:txBody>
      </p:sp>
      <p:pic>
        <p:nvPicPr>
          <p:cNvPr id="4" name="Picture 3">
            <a:extLst>
              <a:ext uri="{FF2B5EF4-FFF2-40B4-BE49-F238E27FC236}">
                <a16:creationId xmlns:a16="http://schemas.microsoft.com/office/drawing/2014/main" xmlns="" id="{EA5C5AAF-FB87-4160-8FC6-1CCC06564A8D}"/>
              </a:ext>
            </a:extLst>
          </p:cNvPr>
          <p:cNvPicPr>
            <a:picLocks noChangeAspect="1"/>
          </p:cNvPicPr>
          <p:nvPr/>
        </p:nvPicPr>
        <p:blipFill>
          <a:blip r:embed="rId3"/>
          <a:stretch>
            <a:fillRect/>
          </a:stretch>
        </p:blipFill>
        <p:spPr>
          <a:xfrm>
            <a:off x="152400" y="3235651"/>
            <a:ext cx="3942318" cy="1453938"/>
          </a:xfrm>
          <a:prstGeom prst="rect">
            <a:avLst/>
          </a:prstGeom>
        </p:spPr>
      </p:pic>
      <p:pic>
        <p:nvPicPr>
          <p:cNvPr id="5" name="Picture 4">
            <a:extLst>
              <a:ext uri="{FF2B5EF4-FFF2-40B4-BE49-F238E27FC236}">
                <a16:creationId xmlns:a16="http://schemas.microsoft.com/office/drawing/2014/main" xmlns="" id="{5CCC9631-9AA8-471D-9A1B-28105D50A29A}"/>
              </a:ext>
            </a:extLst>
          </p:cNvPr>
          <p:cNvPicPr>
            <a:picLocks noChangeAspect="1"/>
          </p:cNvPicPr>
          <p:nvPr/>
        </p:nvPicPr>
        <p:blipFill>
          <a:blip r:embed="rId4"/>
          <a:stretch>
            <a:fillRect/>
          </a:stretch>
        </p:blipFill>
        <p:spPr>
          <a:xfrm>
            <a:off x="4481586" y="2606228"/>
            <a:ext cx="4572000" cy="2143300"/>
          </a:xfrm>
          <a:prstGeom prst="rect">
            <a:avLst/>
          </a:prstGeom>
        </p:spPr>
      </p:pic>
      <p:sp>
        <p:nvSpPr>
          <p:cNvPr id="15" name="TextBox 14">
            <a:extLst>
              <a:ext uri="{FF2B5EF4-FFF2-40B4-BE49-F238E27FC236}">
                <a16:creationId xmlns:a16="http://schemas.microsoft.com/office/drawing/2014/main" xmlns="" id="{E5A92743-9CE7-4A8A-A0B5-777CBAB6338C}"/>
              </a:ext>
            </a:extLst>
          </p:cNvPr>
          <p:cNvSpPr txBox="1"/>
          <p:nvPr/>
        </p:nvSpPr>
        <p:spPr>
          <a:xfrm>
            <a:off x="5005725" y="4749528"/>
            <a:ext cx="3523722" cy="246221"/>
          </a:xfrm>
          <a:prstGeom prst="rect">
            <a:avLst/>
          </a:prstGeom>
          <a:noFill/>
        </p:spPr>
        <p:txBody>
          <a:bodyPr wrap="none" rtlCol="0">
            <a:spAutoFit/>
          </a:bodyPr>
          <a:lstStyle/>
          <a:p>
            <a:r>
              <a:rPr lang="en-US" sz="1000" b="1" dirty="0"/>
              <a:t>Total Supply Available with Operational Changes Implemented</a:t>
            </a:r>
          </a:p>
        </p:txBody>
      </p:sp>
    </p:spTree>
    <p:extLst>
      <p:ext uri="{BB962C8B-B14F-4D97-AF65-F5344CB8AC3E}">
        <p14:creationId xmlns:p14="http://schemas.microsoft.com/office/powerpoint/2010/main" val="47663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descr="Governor Baker signs environmental bond bill into law.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19" b="15133"/>
          <a:stretch/>
        </p:blipFill>
        <p:spPr bwMode="auto">
          <a:xfrm>
            <a:off x="4923802" y="895352"/>
            <a:ext cx="3890590" cy="22012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6B38C29-B1B2-4D0F-B54D-DC9D9F321F80}" type="slidenum">
              <a:rPr lang="en-US" smtClean="0">
                <a:solidFill>
                  <a:srgbClr val="1F497D"/>
                </a:solidFill>
              </a:rPr>
              <a:pPr/>
              <a:t>2</a:t>
            </a:fld>
            <a:endParaRPr lang="en-US">
              <a:solidFill>
                <a:srgbClr val="1F497D"/>
              </a:solidFill>
            </a:endParaRPr>
          </a:p>
        </p:txBody>
      </p:sp>
      <p:sp>
        <p:nvSpPr>
          <p:cNvPr id="4" name="Title 3"/>
          <p:cNvSpPr>
            <a:spLocks noGrp="1"/>
          </p:cNvSpPr>
          <p:nvPr>
            <p:ph type="title" idx="4294967295"/>
          </p:nvPr>
        </p:nvSpPr>
        <p:spPr>
          <a:xfrm>
            <a:off x="199401" y="349676"/>
            <a:ext cx="4495799" cy="533400"/>
          </a:xfrm>
          <a:noFill/>
        </p:spPr>
        <p:txBody>
          <a:bodyPr>
            <a:noAutofit/>
          </a:bodyPr>
          <a:lstStyle/>
          <a:p>
            <a:pPr algn="l"/>
            <a:r>
              <a:rPr lang="en-US" sz="2400" b="1" dirty="0">
                <a:solidFill>
                  <a:srgbClr val="084D6C"/>
                </a:solidFill>
                <a:latin typeface="Bahnschrift" panose="020B0502040204020203" pitchFamily="34" charset="0"/>
                <a:cs typeface="Arial" panose="020B0604020202020204" pitchFamily="34" charset="0"/>
              </a:rPr>
              <a:t>Executive Order 569 - 2016</a:t>
            </a:r>
          </a:p>
        </p:txBody>
      </p:sp>
      <p:sp>
        <p:nvSpPr>
          <p:cNvPr id="6" name="Content Placeholder 5"/>
          <p:cNvSpPr>
            <a:spLocks noGrp="1"/>
          </p:cNvSpPr>
          <p:nvPr>
            <p:ph idx="4294967295"/>
          </p:nvPr>
        </p:nvSpPr>
        <p:spPr>
          <a:xfrm>
            <a:off x="286009" y="3181350"/>
            <a:ext cx="4133591" cy="1828800"/>
          </a:xfrm>
          <a:noFill/>
        </p:spPr>
        <p:txBody>
          <a:bodyPr>
            <a:noAutofit/>
          </a:bodyPr>
          <a:lstStyle/>
          <a:p>
            <a:pPr>
              <a:spcAft>
                <a:spcPts val="300"/>
              </a:spcAft>
            </a:pPr>
            <a:r>
              <a:rPr lang="en-US" sz="1400" dirty="0">
                <a:latin typeface="Bahnschrift" panose="020B0502040204020203" pitchFamily="34" charset="0"/>
                <a:cs typeface="Arial" panose="020B0604020202020204" pitchFamily="34" charset="0"/>
              </a:rPr>
              <a:t>Comprehensive approach to reduce GHG emissions to combat climate change and prepare for the impacts of climate change</a:t>
            </a:r>
          </a:p>
          <a:p>
            <a:pPr lvl="1">
              <a:buFont typeface="Arial" panose="020B0604020202020204" pitchFamily="34" charset="0"/>
              <a:buChar char="•"/>
            </a:pPr>
            <a:r>
              <a:rPr lang="en-US" sz="1200" dirty="0">
                <a:latin typeface="Bahnschrift" panose="020B0502040204020203" pitchFamily="34" charset="0"/>
                <a:cs typeface="Arial" panose="020B0604020202020204" pitchFamily="34" charset="0"/>
              </a:rPr>
              <a:t>State Adaptation Plan</a:t>
            </a:r>
          </a:p>
          <a:p>
            <a:pPr lvl="1">
              <a:buFont typeface="Arial" panose="020B0604020202020204" pitchFamily="34" charset="0"/>
              <a:buChar char="•"/>
            </a:pPr>
            <a:r>
              <a:rPr lang="en-US" sz="1200" dirty="0">
                <a:latin typeface="Bahnschrift" panose="020B0502040204020203" pitchFamily="34" charset="0"/>
                <a:cs typeface="Arial" panose="020B0604020202020204" pitchFamily="34" charset="0"/>
              </a:rPr>
              <a:t>Climate Coordinators</a:t>
            </a:r>
          </a:p>
          <a:p>
            <a:pPr lvl="1">
              <a:buFont typeface="Arial" panose="020B0604020202020204" pitchFamily="34" charset="0"/>
              <a:buChar char="•"/>
            </a:pPr>
            <a:r>
              <a:rPr lang="en-US" sz="1200" dirty="0">
                <a:latin typeface="Bahnschrift" panose="020B0502040204020203" pitchFamily="34" charset="0"/>
                <a:cs typeface="Arial" panose="020B0604020202020204" pitchFamily="34" charset="0"/>
              </a:rPr>
              <a:t>Agency Vulnerability Assessments</a:t>
            </a:r>
          </a:p>
          <a:p>
            <a:pPr lvl="1">
              <a:buFont typeface="Arial" panose="020B0604020202020204" pitchFamily="34" charset="0"/>
              <a:buChar char="•"/>
            </a:pPr>
            <a:r>
              <a:rPr lang="en-US" sz="1200" dirty="0">
                <a:latin typeface="Bahnschrift" panose="020B0502040204020203" pitchFamily="34" charset="0"/>
                <a:cs typeface="Arial" panose="020B0604020202020204" pitchFamily="34" charset="0"/>
              </a:rPr>
              <a:t>Municipal Support</a:t>
            </a:r>
          </a:p>
        </p:txBody>
      </p:sp>
      <p:sp>
        <p:nvSpPr>
          <p:cNvPr id="11" name="Title 3"/>
          <p:cNvSpPr txBox="1">
            <a:spLocks/>
          </p:cNvSpPr>
          <p:nvPr/>
        </p:nvSpPr>
        <p:spPr>
          <a:xfrm>
            <a:off x="4771401" y="427212"/>
            <a:ext cx="3839199" cy="37832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084D6C"/>
                </a:solidFill>
                <a:latin typeface="Bahnschrift" panose="020B0502040204020203" pitchFamily="34" charset="0"/>
                <a:cs typeface="Arial" panose="020B0604020202020204" pitchFamily="34" charset="0"/>
              </a:rPr>
              <a:t>Environmental Bond - 2018</a:t>
            </a:r>
          </a:p>
        </p:txBody>
      </p:sp>
      <p:sp>
        <p:nvSpPr>
          <p:cNvPr id="10" name="Content Placeholder 1"/>
          <p:cNvSpPr txBox="1">
            <a:spLocks/>
          </p:cNvSpPr>
          <p:nvPr/>
        </p:nvSpPr>
        <p:spPr>
          <a:xfrm>
            <a:off x="4857236" y="3181350"/>
            <a:ext cx="4134364" cy="1828800"/>
          </a:xfrm>
          <a:prstGeom prst="rect">
            <a:avLst/>
          </a:prstGeom>
          <a:no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300"/>
              </a:spcAft>
            </a:pPr>
            <a:r>
              <a:rPr lang="en-US" sz="1400" dirty="0">
                <a:latin typeface="Bahnschrift" panose="020B0502040204020203" pitchFamily="34" charset="0"/>
                <a:cs typeface="Arial" panose="020B0604020202020204" pitchFamily="34" charset="0"/>
              </a:rPr>
              <a:t>$2.4 billion bond bill with focus on climate change resiliency</a:t>
            </a:r>
          </a:p>
          <a:p>
            <a:pPr>
              <a:spcAft>
                <a:spcPts val="300"/>
              </a:spcAft>
            </a:pPr>
            <a:r>
              <a:rPr lang="en-US" sz="1400" dirty="0">
                <a:latin typeface="Bahnschrift" panose="020B0502040204020203" pitchFamily="34" charset="0"/>
                <a:cs typeface="Arial" panose="020B0604020202020204" pitchFamily="34" charset="0"/>
              </a:rPr>
              <a:t>Over $200 million authorized for climate change adaptation</a:t>
            </a:r>
          </a:p>
          <a:p>
            <a:r>
              <a:rPr lang="en-US" sz="1400" b="1" dirty="0">
                <a:latin typeface="Bahnschrift" panose="020B0502040204020203" pitchFamily="34" charset="0"/>
                <a:cs typeface="Arial" panose="020B0604020202020204" pitchFamily="34" charset="0"/>
              </a:rPr>
              <a:t>Codifies EO 569, including the MVP Program</a:t>
            </a:r>
          </a:p>
        </p:txBody>
      </p:sp>
      <p:pic>
        <p:nvPicPr>
          <p:cNvPr id="5" name="Picture 4">
            <a:extLst>
              <a:ext uri="{FF2B5EF4-FFF2-40B4-BE49-F238E27FC236}">
                <a16:creationId xmlns:a16="http://schemas.microsoft.com/office/drawing/2014/main" xmlns="" id="{55581B37-E032-4B52-8785-60F73C0DEB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66" r="5074" b="21068"/>
          <a:stretch/>
        </p:blipFill>
        <p:spPr>
          <a:xfrm>
            <a:off x="323098" y="895351"/>
            <a:ext cx="3914905" cy="2201221"/>
          </a:xfrm>
          <a:prstGeom prst="rect">
            <a:avLst/>
          </a:prstGeom>
        </p:spPr>
      </p:pic>
    </p:spTree>
    <p:extLst>
      <p:ext uri="{BB962C8B-B14F-4D97-AF65-F5344CB8AC3E}">
        <p14:creationId xmlns:p14="http://schemas.microsoft.com/office/powerpoint/2010/main" val="1712404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F53B42A-CA95-45BF-8F7A-F7FCF9B62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03" b="6775"/>
          <a:stretch/>
        </p:blipFill>
        <p:spPr>
          <a:xfrm>
            <a:off x="287215" y="1681374"/>
            <a:ext cx="1207008" cy="694587"/>
          </a:xfrm>
          <a:prstGeom prst="rect">
            <a:avLst/>
          </a:prstGeom>
        </p:spPr>
      </p:pic>
      <p:pic>
        <p:nvPicPr>
          <p:cNvPr id="3" name="Picture 2">
            <a:extLst>
              <a:ext uri="{FF2B5EF4-FFF2-40B4-BE49-F238E27FC236}">
                <a16:creationId xmlns:a16="http://schemas.microsoft.com/office/drawing/2014/main" xmlns="" id="{05418021-C991-4C85-9907-BC9F91994B06}"/>
              </a:ext>
            </a:extLst>
          </p:cNvPr>
          <p:cNvPicPr>
            <a:picLocks noChangeAspect="1"/>
          </p:cNvPicPr>
          <p:nvPr/>
        </p:nvPicPr>
        <p:blipFill rotWithShape="1">
          <a:blip r:embed="rId4">
            <a:extLst>
              <a:ext uri="{28A0092B-C50C-407E-A947-70E740481C1C}">
                <a14:useLocalDpi xmlns:a14="http://schemas.microsoft.com/office/drawing/2010/main" val="0"/>
              </a:ext>
            </a:extLst>
          </a:blip>
          <a:srcRect l="14097" t="-2775" r="16962" b="-1865"/>
          <a:stretch/>
        </p:blipFill>
        <p:spPr>
          <a:xfrm>
            <a:off x="2393182" y="2081296"/>
            <a:ext cx="5362650" cy="3538454"/>
          </a:xfrm>
          <a:prstGeom prst="rect">
            <a:avLst/>
          </a:prstGeom>
        </p:spPr>
      </p:pic>
      <p:sp>
        <p:nvSpPr>
          <p:cNvPr id="8" name="Rectangle 7">
            <a:extLst>
              <a:ext uri="{FF2B5EF4-FFF2-40B4-BE49-F238E27FC236}">
                <a16:creationId xmlns:a16="http://schemas.microsoft.com/office/drawing/2014/main" xmlns="" id="{DBA2B397-81DF-488A-9DF4-036750065418}"/>
              </a:ext>
            </a:extLst>
          </p:cNvPr>
          <p:cNvSpPr/>
          <p:nvPr/>
        </p:nvSpPr>
        <p:spPr>
          <a:xfrm>
            <a:off x="228600" y="246233"/>
            <a:ext cx="3286477" cy="369332"/>
          </a:xfrm>
          <a:prstGeom prst="rect">
            <a:avLst/>
          </a:prstGeom>
        </p:spPr>
        <p:txBody>
          <a:bodyPr wrap="none">
            <a:spAutoFit/>
          </a:bodyPr>
          <a:lstStyle/>
          <a:p>
            <a:r>
              <a:rPr lang="en-US" dirty="0">
                <a:solidFill>
                  <a:schemeClr val="bg1">
                    <a:lumMod val="50000"/>
                  </a:schemeClr>
                </a:solidFill>
                <a:latin typeface="Bahnschrift" panose="020B0502040204020203" pitchFamily="34" charset="0"/>
                <a:cs typeface="Arial" panose="020B0604020202020204" pitchFamily="34" charset="0"/>
              </a:rPr>
              <a:t>Example Action Grant Projects</a:t>
            </a:r>
            <a:endParaRPr lang="en-US" dirty="0">
              <a:solidFill>
                <a:schemeClr val="bg1">
                  <a:lumMod val="50000"/>
                </a:schemeClr>
              </a:solidFill>
            </a:endParaRPr>
          </a:p>
        </p:txBody>
      </p:sp>
      <p:sp>
        <p:nvSpPr>
          <p:cNvPr id="6" name="TextBox 5">
            <a:extLst>
              <a:ext uri="{FF2B5EF4-FFF2-40B4-BE49-F238E27FC236}">
                <a16:creationId xmlns:a16="http://schemas.microsoft.com/office/drawing/2014/main" xmlns="" id="{B32CCAC8-DFD7-4428-A8FF-81989F4710CF}"/>
              </a:ext>
            </a:extLst>
          </p:cNvPr>
          <p:cNvSpPr txBox="1"/>
          <p:nvPr/>
        </p:nvSpPr>
        <p:spPr>
          <a:xfrm>
            <a:off x="2286000" y="1224131"/>
            <a:ext cx="5410200" cy="830997"/>
          </a:xfrm>
          <a:prstGeom prst="rect">
            <a:avLst/>
          </a:prstGeom>
          <a:noFill/>
        </p:spPr>
        <p:txBody>
          <a:bodyPr wrap="square" rtlCol="0" anchor="t">
            <a:spAutoFit/>
          </a:bodyPr>
          <a:lstStyle/>
          <a:p>
            <a:pPr>
              <a:spcAft>
                <a:spcPts val="300"/>
              </a:spcAft>
            </a:pPr>
            <a:r>
              <a:rPr lang="en-US" sz="1600" dirty="0">
                <a:latin typeface="Bahnschrift"/>
              </a:rPr>
              <a:t>Purchasing 120 acres of forest, streams, freshwater wetlands and coastal salt marsh as conservation land to prevent development in vulnerable areas</a:t>
            </a:r>
            <a:endParaRPr lang="en-US" dirty="0">
              <a:latin typeface="Bahnschrift"/>
            </a:endParaRPr>
          </a:p>
        </p:txBody>
      </p:sp>
      <p:sp>
        <p:nvSpPr>
          <p:cNvPr id="7" name="Rectangle 6">
            <a:extLst>
              <a:ext uri="{FF2B5EF4-FFF2-40B4-BE49-F238E27FC236}">
                <a16:creationId xmlns:a16="http://schemas.microsoft.com/office/drawing/2014/main" xmlns="" id="{F7E49133-56A8-4BD7-A91D-0EFD93DE8726}"/>
              </a:ext>
            </a:extLst>
          </p:cNvPr>
          <p:cNvSpPr/>
          <p:nvPr/>
        </p:nvSpPr>
        <p:spPr>
          <a:xfrm>
            <a:off x="304800" y="1200150"/>
            <a:ext cx="1905000" cy="461665"/>
          </a:xfrm>
          <a:prstGeom prst="rect">
            <a:avLst/>
          </a:prstGeom>
        </p:spPr>
        <p:txBody>
          <a:bodyPr wrap="square">
            <a:spAutoFit/>
          </a:bodyPr>
          <a:lstStyle/>
          <a:p>
            <a:r>
              <a:rPr lang="en-US" sz="2400" b="1" dirty="0">
                <a:solidFill>
                  <a:schemeClr val="accent4">
                    <a:lumMod val="75000"/>
                  </a:schemeClr>
                </a:solidFill>
                <a:latin typeface="Bahnschrift" panose="020B0502040204020203" pitchFamily="34" charset="0"/>
                <a:cs typeface="Arial" panose="020B0604020202020204" pitchFamily="34" charset="0"/>
              </a:rPr>
              <a:t>Mattapoisett</a:t>
            </a:r>
            <a:endParaRPr lang="en-US" dirty="0">
              <a:solidFill>
                <a:schemeClr val="accent4">
                  <a:lumMod val="75000"/>
                </a:schemeClr>
              </a:solidFill>
              <a:latin typeface="Bahnschrift" panose="020B050204020402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4CD0AC8F-0FAA-4F51-A3D6-2ED72E0F85E0}"/>
              </a:ext>
            </a:extLst>
          </p:cNvPr>
          <p:cNvSpPr/>
          <p:nvPr/>
        </p:nvSpPr>
        <p:spPr>
          <a:xfrm>
            <a:off x="228600" y="590550"/>
            <a:ext cx="5715000" cy="276999"/>
          </a:xfrm>
          <a:prstGeom prst="rect">
            <a:avLst/>
          </a:prstGeom>
        </p:spPr>
        <p:txBody>
          <a:bodyPr wrap="square">
            <a:spAutoFit/>
          </a:bodyPr>
          <a:lstStyle/>
          <a:p>
            <a:r>
              <a:rPr lang="en-US" sz="1200" dirty="0">
                <a:solidFill>
                  <a:schemeClr val="bg1">
                    <a:lumMod val="65000"/>
                  </a:schemeClr>
                </a:solidFill>
                <a:latin typeface="Bahnschrift" panose="020B0502040204020203" pitchFamily="34" charset="0"/>
                <a:cs typeface="Arial" panose="020B0604020202020204" pitchFamily="34" charset="0"/>
              </a:rPr>
              <a:t>Land Acquisition for Resilience</a:t>
            </a:r>
            <a:endParaRPr lang="en-US" sz="1200" dirty="0">
              <a:solidFill>
                <a:schemeClr val="bg1">
                  <a:lumMod val="65000"/>
                </a:schemeClr>
              </a:solidFill>
            </a:endParaRPr>
          </a:p>
        </p:txBody>
      </p:sp>
      <p:sp>
        <p:nvSpPr>
          <p:cNvPr id="15" name="Rectangle 14">
            <a:extLst>
              <a:ext uri="{FF2B5EF4-FFF2-40B4-BE49-F238E27FC236}">
                <a16:creationId xmlns:a16="http://schemas.microsoft.com/office/drawing/2014/main" xmlns="" id="{2A5BF276-53A8-4C69-8A1C-43E67152CA08}"/>
              </a:ext>
            </a:extLst>
          </p:cNvPr>
          <p:cNvSpPr/>
          <p:nvPr/>
        </p:nvSpPr>
        <p:spPr>
          <a:xfrm>
            <a:off x="1268834" y="4124251"/>
            <a:ext cx="1600200" cy="273843"/>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latin typeface="Bahnschrift" panose="020B0502040204020203" pitchFamily="34" charset="0"/>
              </a:rPr>
              <a:t>Data utilization</a:t>
            </a:r>
            <a:endParaRPr lang="en-US" sz="1600" dirty="0">
              <a:latin typeface="Bahnschrift" panose="020B0502040204020203" pitchFamily="34" charset="0"/>
            </a:endParaRPr>
          </a:p>
        </p:txBody>
      </p:sp>
      <p:sp>
        <p:nvSpPr>
          <p:cNvPr id="16" name="Rectangle 15">
            <a:extLst>
              <a:ext uri="{FF2B5EF4-FFF2-40B4-BE49-F238E27FC236}">
                <a16:creationId xmlns:a16="http://schemas.microsoft.com/office/drawing/2014/main" xmlns="" id="{75B8EDCD-2615-45C4-A72A-0B8E04EB62FD}"/>
              </a:ext>
            </a:extLst>
          </p:cNvPr>
          <p:cNvSpPr/>
          <p:nvPr/>
        </p:nvSpPr>
        <p:spPr>
          <a:xfrm>
            <a:off x="1802234" y="4521019"/>
            <a:ext cx="1066800" cy="273843"/>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latin typeface="Bahnschrift" panose="020B0502040204020203" pitchFamily="34" charset="0"/>
              </a:rPr>
              <a:t>Proactive</a:t>
            </a:r>
            <a:endParaRPr lang="en-US" sz="1600" dirty="0">
              <a:latin typeface="Bahnschrift" panose="020B0502040204020203" pitchFamily="34" charset="0"/>
            </a:endParaRPr>
          </a:p>
        </p:txBody>
      </p:sp>
    </p:spTree>
    <p:extLst>
      <p:ext uri="{BB962C8B-B14F-4D97-AF65-F5344CB8AC3E}">
        <p14:creationId xmlns:p14="http://schemas.microsoft.com/office/powerpoint/2010/main" val="1146928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0800D71-D6AD-4C33-AB94-D2B6E9109E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72206"/>
            <a:ext cx="1207008" cy="856230"/>
          </a:xfrm>
          <a:prstGeom prst="rect">
            <a:avLst/>
          </a:prstGeom>
        </p:spPr>
      </p:pic>
      <p:sp>
        <p:nvSpPr>
          <p:cNvPr id="8" name="Rectangle 7">
            <a:extLst>
              <a:ext uri="{FF2B5EF4-FFF2-40B4-BE49-F238E27FC236}">
                <a16:creationId xmlns:a16="http://schemas.microsoft.com/office/drawing/2014/main" xmlns="" id="{DBA2B397-81DF-488A-9DF4-036750065418}"/>
              </a:ext>
            </a:extLst>
          </p:cNvPr>
          <p:cNvSpPr/>
          <p:nvPr/>
        </p:nvSpPr>
        <p:spPr>
          <a:xfrm>
            <a:off x="228600" y="246233"/>
            <a:ext cx="3286477" cy="369332"/>
          </a:xfrm>
          <a:prstGeom prst="rect">
            <a:avLst/>
          </a:prstGeom>
        </p:spPr>
        <p:txBody>
          <a:bodyPr wrap="none">
            <a:spAutoFit/>
          </a:bodyPr>
          <a:lstStyle/>
          <a:p>
            <a:r>
              <a:rPr lang="en-US" dirty="0">
                <a:solidFill>
                  <a:schemeClr val="bg1">
                    <a:lumMod val="50000"/>
                  </a:schemeClr>
                </a:solidFill>
                <a:latin typeface="Bahnschrift" panose="020B0502040204020203" pitchFamily="34" charset="0"/>
                <a:cs typeface="Arial" panose="020B0604020202020204" pitchFamily="34" charset="0"/>
              </a:rPr>
              <a:t>Example Action Grant Projects</a:t>
            </a:r>
            <a:endParaRPr lang="en-US" dirty="0">
              <a:solidFill>
                <a:schemeClr val="bg1">
                  <a:lumMod val="50000"/>
                </a:schemeClr>
              </a:solidFill>
            </a:endParaRPr>
          </a:p>
        </p:txBody>
      </p:sp>
      <p:sp>
        <p:nvSpPr>
          <p:cNvPr id="10" name="Rectangle 9">
            <a:extLst>
              <a:ext uri="{FF2B5EF4-FFF2-40B4-BE49-F238E27FC236}">
                <a16:creationId xmlns:a16="http://schemas.microsoft.com/office/drawing/2014/main" xmlns="" id="{DACBC61F-C604-4544-8010-46D33F9A3771}"/>
              </a:ext>
            </a:extLst>
          </p:cNvPr>
          <p:cNvSpPr/>
          <p:nvPr/>
        </p:nvSpPr>
        <p:spPr>
          <a:xfrm>
            <a:off x="314434" y="1200150"/>
            <a:ext cx="3766210" cy="461665"/>
          </a:xfrm>
          <a:prstGeom prst="rect">
            <a:avLst/>
          </a:prstGeom>
        </p:spPr>
        <p:txBody>
          <a:bodyPr wrap="square">
            <a:spAutoFit/>
          </a:bodyPr>
          <a:lstStyle/>
          <a:p>
            <a:r>
              <a:rPr lang="en-US" sz="2400" b="1" dirty="0">
                <a:solidFill>
                  <a:schemeClr val="accent4">
                    <a:lumMod val="75000"/>
                  </a:schemeClr>
                </a:solidFill>
                <a:latin typeface="Bahnschrift" panose="020B0502040204020203" pitchFamily="34" charset="0"/>
                <a:cs typeface="Arial" panose="020B0604020202020204" pitchFamily="34" charset="0"/>
              </a:rPr>
              <a:t>Boston</a:t>
            </a:r>
            <a:endParaRPr lang="en-US" dirty="0">
              <a:solidFill>
                <a:schemeClr val="accent4">
                  <a:lumMod val="75000"/>
                </a:schemeClr>
              </a:solidFill>
              <a:latin typeface="Bahnschrift" panose="020B0502040204020203"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C0B6274D-8073-4704-8234-25278871264B}"/>
              </a:ext>
            </a:extLst>
          </p:cNvPr>
          <p:cNvPicPr>
            <a:picLocks noChangeAspect="1"/>
          </p:cNvPicPr>
          <p:nvPr/>
        </p:nvPicPr>
        <p:blipFill rotWithShape="1">
          <a:blip r:embed="rId4">
            <a:extLst>
              <a:ext uri="{28A0092B-C50C-407E-A947-70E740481C1C}">
                <a14:useLocalDpi xmlns:a14="http://schemas.microsoft.com/office/drawing/2010/main" val="0"/>
              </a:ext>
            </a:extLst>
          </a:blip>
          <a:srcRect l="11247"/>
          <a:stretch/>
        </p:blipFill>
        <p:spPr>
          <a:xfrm>
            <a:off x="2004175" y="3005834"/>
            <a:ext cx="2785685" cy="1765514"/>
          </a:xfrm>
          <a:prstGeom prst="rect">
            <a:avLst/>
          </a:prstGeom>
        </p:spPr>
      </p:pic>
      <p:sp>
        <p:nvSpPr>
          <p:cNvPr id="9" name="Rectangle 8">
            <a:extLst>
              <a:ext uri="{FF2B5EF4-FFF2-40B4-BE49-F238E27FC236}">
                <a16:creationId xmlns:a16="http://schemas.microsoft.com/office/drawing/2014/main" xmlns="" id="{312243C0-3BDF-4238-B39A-AF952865D668}"/>
              </a:ext>
            </a:extLst>
          </p:cNvPr>
          <p:cNvSpPr/>
          <p:nvPr/>
        </p:nvSpPr>
        <p:spPr>
          <a:xfrm>
            <a:off x="250371" y="583599"/>
            <a:ext cx="4749228" cy="461665"/>
          </a:xfrm>
          <a:prstGeom prst="rect">
            <a:avLst/>
          </a:prstGeom>
        </p:spPr>
        <p:txBody>
          <a:bodyPr wrap="square">
            <a:spAutoFit/>
          </a:bodyPr>
          <a:lstStyle/>
          <a:p>
            <a:r>
              <a:rPr lang="en-US" sz="1200" dirty="0">
                <a:solidFill>
                  <a:schemeClr val="bg1">
                    <a:lumMod val="65000"/>
                  </a:schemeClr>
                </a:solidFill>
                <a:latin typeface="Bahnschrift" panose="020B0502040204020203" pitchFamily="34" charset="0"/>
                <a:cs typeface="Arial" panose="020B0604020202020204" pitchFamily="34" charset="0"/>
              </a:rPr>
              <a:t>Local Bylaws, Ordinances, Plans, and Other Management Measures</a:t>
            </a:r>
          </a:p>
          <a:p>
            <a:endParaRPr lang="en-US" sz="1200" dirty="0">
              <a:solidFill>
                <a:schemeClr val="accent4">
                  <a:lumMod val="75000"/>
                </a:schemeClr>
              </a:solidFill>
            </a:endParaRPr>
          </a:p>
        </p:txBody>
      </p:sp>
      <p:sp>
        <p:nvSpPr>
          <p:cNvPr id="13" name="Rectangle 12">
            <a:extLst>
              <a:ext uri="{FF2B5EF4-FFF2-40B4-BE49-F238E27FC236}">
                <a16:creationId xmlns:a16="http://schemas.microsoft.com/office/drawing/2014/main" xmlns="" id="{17F651CA-7C95-46D7-BEFB-BB3C7C0FCA53}"/>
              </a:ext>
            </a:extLst>
          </p:cNvPr>
          <p:cNvSpPr/>
          <p:nvPr/>
        </p:nvSpPr>
        <p:spPr>
          <a:xfrm>
            <a:off x="990600" y="4350830"/>
            <a:ext cx="1424826" cy="278319"/>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latin typeface="Bahnschrift" panose="020B0502040204020203" pitchFamily="34" charset="0"/>
              </a:rPr>
              <a:t>Pilot potential</a:t>
            </a:r>
            <a:endParaRPr lang="en-US" sz="1400" dirty="0">
              <a:latin typeface="Bahnschrift" panose="020B0502040204020203" pitchFamily="34" charset="0"/>
            </a:endParaRPr>
          </a:p>
        </p:txBody>
      </p:sp>
      <p:sp>
        <p:nvSpPr>
          <p:cNvPr id="14" name="Rectangle 13">
            <a:extLst>
              <a:ext uri="{FF2B5EF4-FFF2-40B4-BE49-F238E27FC236}">
                <a16:creationId xmlns:a16="http://schemas.microsoft.com/office/drawing/2014/main" xmlns="" id="{CD203688-D541-47B5-9731-0D35697FB347}"/>
              </a:ext>
            </a:extLst>
          </p:cNvPr>
          <p:cNvSpPr/>
          <p:nvPr/>
        </p:nvSpPr>
        <p:spPr>
          <a:xfrm>
            <a:off x="1426914" y="4004316"/>
            <a:ext cx="988512" cy="2286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latin typeface="Bahnschrift" panose="020B0502040204020203" pitchFamily="34" charset="0"/>
              </a:rPr>
              <a:t>Proactive</a:t>
            </a:r>
            <a:endParaRPr lang="en-US" sz="1400" dirty="0">
              <a:latin typeface="Bahnschrift" panose="020B0502040204020203" pitchFamily="34" charset="0"/>
            </a:endParaRPr>
          </a:p>
        </p:txBody>
      </p:sp>
      <p:sp>
        <p:nvSpPr>
          <p:cNvPr id="19" name="Rectangle 18">
            <a:extLst>
              <a:ext uri="{FF2B5EF4-FFF2-40B4-BE49-F238E27FC236}">
                <a16:creationId xmlns:a16="http://schemas.microsoft.com/office/drawing/2014/main" xmlns="" id="{3D6664D1-3067-4788-B854-AFD4251CE0E8}"/>
              </a:ext>
            </a:extLst>
          </p:cNvPr>
          <p:cNvSpPr/>
          <p:nvPr/>
        </p:nvSpPr>
        <p:spPr>
          <a:xfrm>
            <a:off x="247022" y="967085"/>
            <a:ext cx="3766210" cy="461665"/>
          </a:xfrm>
          <a:prstGeom prst="rect">
            <a:avLst/>
          </a:prstGeom>
        </p:spPr>
        <p:txBody>
          <a:bodyPr wrap="square">
            <a:spAutoFit/>
          </a:bodyPr>
          <a:lstStyle/>
          <a:p>
            <a:r>
              <a:rPr lang="en-US" sz="1200" dirty="0">
                <a:solidFill>
                  <a:schemeClr val="bg1">
                    <a:lumMod val="65000"/>
                  </a:schemeClr>
                </a:solidFill>
                <a:latin typeface="Bahnschrift" panose="020B0502040204020203" pitchFamily="34" charset="0"/>
                <a:cs typeface="Arial" panose="020B0604020202020204" pitchFamily="34" charset="0"/>
              </a:rPr>
              <a:t>Redesigns and Retrofits</a:t>
            </a:r>
            <a:endParaRPr lang="en-US" sz="1200" dirty="0">
              <a:solidFill>
                <a:schemeClr val="bg1">
                  <a:lumMod val="65000"/>
                </a:schemeClr>
              </a:solidFill>
              <a:highlight>
                <a:srgbClr val="FFFF00"/>
              </a:highlight>
              <a:latin typeface="Bahnschrift" panose="020B0502040204020203" pitchFamily="34" charset="0"/>
              <a:cs typeface="Arial" panose="020B0604020202020204" pitchFamily="34" charset="0"/>
            </a:endParaRPr>
          </a:p>
          <a:p>
            <a:endParaRPr lang="en-US" sz="1200" dirty="0">
              <a:solidFill>
                <a:schemeClr val="accent4">
                  <a:lumMod val="75000"/>
                </a:schemeClr>
              </a:solidFill>
            </a:endParaRPr>
          </a:p>
        </p:txBody>
      </p:sp>
      <p:pic>
        <p:nvPicPr>
          <p:cNvPr id="22" name="Picture 21">
            <a:extLst>
              <a:ext uri="{FF2B5EF4-FFF2-40B4-BE49-F238E27FC236}">
                <a16:creationId xmlns:a16="http://schemas.microsoft.com/office/drawing/2014/main" xmlns="" id="{8CF49009-2EAC-4259-99FB-846A20B829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65" t="5761" r="7967" b="10455"/>
          <a:stretch/>
        </p:blipFill>
        <p:spPr>
          <a:xfrm>
            <a:off x="5608900" y="3026829"/>
            <a:ext cx="2810662" cy="1754721"/>
          </a:xfrm>
          <a:prstGeom prst="rect">
            <a:avLst/>
          </a:prstGeom>
        </p:spPr>
      </p:pic>
      <p:sp>
        <p:nvSpPr>
          <p:cNvPr id="20" name="Rectangle 19">
            <a:extLst>
              <a:ext uri="{FF2B5EF4-FFF2-40B4-BE49-F238E27FC236}">
                <a16:creationId xmlns:a16="http://schemas.microsoft.com/office/drawing/2014/main" xmlns="" id="{6BFCBF98-D3E9-4A8E-B151-D2112A54F385}"/>
              </a:ext>
            </a:extLst>
          </p:cNvPr>
          <p:cNvSpPr/>
          <p:nvPr/>
        </p:nvSpPr>
        <p:spPr>
          <a:xfrm>
            <a:off x="5105399" y="4032748"/>
            <a:ext cx="2087301" cy="225272"/>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Bahnschrift" panose="020B0502040204020203" pitchFamily="34" charset="0"/>
              </a:rPr>
              <a:t>Nature-based solutions</a:t>
            </a:r>
            <a:endParaRPr lang="en-US" sz="1400" dirty="0">
              <a:latin typeface="Bahnschrift" panose="020B0502040204020203" pitchFamily="34" charset="0"/>
            </a:endParaRPr>
          </a:p>
        </p:txBody>
      </p:sp>
      <p:sp>
        <p:nvSpPr>
          <p:cNvPr id="21" name="Rectangle 20">
            <a:extLst>
              <a:ext uri="{FF2B5EF4-FFF2-40B4-BE49-F238E27FC236}">
                <a16:creationId xmlns:a16="http://schemas.microsoft.com/office/drawing/2014/main" xmlns="" id="{4C4208B1-15CA-4925-96C8-0153B1ED20FA}"/>
              </a:ext>
            </a:extLst>
          </p:cNvPr>
          <p:cNvSpPr/>
          <p:nvPr/>
        </p:nvSpPr>
        <p:spPr>
          <a:xfrm>
            <a:off x="5105400" y="4350831"/>
            <a:ext cx="2087300" cy="225272"/>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Bahnschrift" panose="020B0502040204020203" pitchFamily="34" charset="0"/>
              </a:rPr>
              <a:t>Community co-benefits</a:t>
            </a:r>
            <a:endParaRPr lang="en-US" sz="1400" dirty="0">
              <a:latin typeface="Bahnschrift" panose="020B0502040204020203" pitchFamily="34" charset="0"/>
            </a:endParaRPr>
          </a:p>
        </p:txBody>
      </p:sp>
      <p:sp>
        <p:nvSpPr>
          <p:cNvPr id="24" name="TextBox 23">
            <a:extLst>
              <a:ext uri="{FF2B5EF4-FFF2-40B4-BE49-F238E27FC236}">
                <a16:creationId xmlns:a16="http://schemas.microsoft.com/office/drawing/2014/main" xmlns="" id="{3A7AB08F-4239-48A5-BB39-BA1ECEC5C6EB}"/>
              </a:ext>
            </a:extLst>
          </p:cNvPr>
          <p:cNvSpPr txBox="1"/>
          <p:nvPr/>
        </p:nvSpPr>
        <p:spPr>
          <a:xfrm>
            <a:off x="1902268" y="1247335"/>
            <a:ext cx="3279331" cy="2062103"/>
          </a:xfrm>
          <a:prstGeom prst="rect">
            <a:avLst/>
          </a:prstGeom>
          <a:noFill/>
        </p:spPr>
        <p:txBody>
          <a:bodyPr wrap="square" rtlCol="0">
            <a:spAutoFit/>
          </a:bodyPr>
          <a:lstStyle/>
          <a:p>
            <a:r>
              <a:rPr lang="en-US" sz="1600" dirty="0">
                <a:latin typeface="Bahnschrift" panose="020B0502040204020203" pitchFamily="34" charset="0"/>
              </a:rPr>
              <a:t>Developing its </a:t>
            </a:r>
            <a:r>
              <a:rPr lang="en-US" sz="1600" b="1" dirty="0">
                <a:latin typeface="Bahnschrift" panose="020B0502040204020203" pitchFamily="34" charset="0"/>
              </a:rPr>
              <a:t>first ever resilient building code</a:t>
            </a:r>
            <a:r>
              <a:rPr lang="en-US" sz="1600" dirty="0">
                <a:latin typeface="Bahnschrift" panose="020B0502040204020203" pitchFamily="34" charset="0"/>
              </a:rPr>
              <a:t> so that development in the future floodplain is prepared for at </a:t>
            </a:r>
            <a:r>
              <a:rPr lang="en-US" sz="1600" b="1" dirty="0">
                <a:latin typeface="Bahnschrift" panose="020B0502040204020203" pitchFamily="34" charset="0"/>
              </a:rPr>
              <a:t>least three feet of sea level rise</a:t>
            </a:r>
            <a:r>
              <a:rPr lang="en-US" sz="1600" dirty="0">
                <a:latin typeface="Bahnschrift" panose="020B0502040204020203" pitchFamily="34" charset="0"/>
              </a:rPr>
              <a:t>, the likely scenario by late century. </a:t>
            </a:r>
          </a:p>
          <a:p>
            <a:endParaRPr lang="en-US" sz="1600" b="1" dirty="0">
              <a:latin typeface="Bahnschrift" panose="020B0502040204020203" pitchFamily="34" charset="0"/>
            </a:endParaRPr>
          </a:p>
          <a:p>
            <a:endParaRPr lang="en-US" sz="1600" b="1" dirty="0">
              <a:latin typeface="Bahnschrift" panose="020B0502040204020203" pitchFamily="34" charset="0"/>
            </a:endParaRPr>
          </a:p>
        </p:txBody>
      </p:sp>
      <p:sp>
        <p:nvSpPr>
          <p:cNvPr id="5" name="Rectangle 4">
            <a:extLst>
              <a:ext uri="{FF2B5EF4-FFF2-40B4-BE49-F238E27FC236}">
                <a16:creationId xmlns:a16="http://schemas.microsoft.com/office/drawing/2014/main" xmlns="" id="{0CB28909-6924-49F8-BB19-C65AEE5ECF64}"/>
              </a:ext>
            </a:extLst>
          </p:cNvPr>
          <p:cNvSpPr/>
          <p:nvPr/>
        </p:nvSpPr>
        <p:spPr>
          <a:xfrm>
            <a:off x="5519132" y="1266626"/>
            <a:ext cx="3243868" cy="1600438"/>
          </a:xfrm>
          <a:prstGeom prst="rect">
            <a:avLst/>
          </a:prstGeom>
        </p:spPr>
        <p:txBody>
          <a:bodyPr wrap="square">
            <a:spAutoFit/>
          </a:bodyPr>
          <a:lstStyle/>
          <a:p>
            <a:r>
              <a:rPr lang="en-US" sz="1600" b="1" dirty="0">
                <a:latin typeface="Bahnschrift" panose="020B0502040204020203" pitchFamily="34" charset="0"/>
              </a:rPr>
              <a:t>Retrofitting a </a:t>
            </a:r>
            <a:r>
              <a:rPr lang="en-US" sz="1600" dirty="0">
                <a:latin typeface="Bahnschrift" panose="020B0502040204020203" pitchFamily="34" charset="0"/>
              </a:rPr>
              <a:t>major</a:t>
            </a:r>
            <a:r>
              <a:rPr lang="en-US" sz="1600" b="1" dirty="0">
                <a:latin typeface="Bahnschrift" panose="020B0502040204020203" pitchFamily="34" charset="0"/>
              </a:rPr>
              <a:t> waterfront park </a:t>
            </a:r>
            <a:r>
              <a:rPr lang="en-US" sz="1600" dirty="0">
                <a:latin typeface="Bahnschrift" panose="020B0502040204020203" pitchFamily="34" charset="0"/>
              </a:rPr>
              <a:t>into a legacy park that uses </a:t>
            </a:r>
            <a:r>
              <a:rPr lang="en-US" sz="1600" b="1" dirty="0">
                <a:latin typeface="Bahnschrift" panose="020B0502040204020203" pitchFamily="34" charset="0"/>
              </a:rPr>
              <a:t>nature-based solutions</a:t>
            </a:r>
            <a:r>
              <a:rPr lang="en-US" sz="1600" dirty="0">
                <a:latin typeface="Bahnschrift" panose="020B0502040204020203" pitchFamily="34" charset="0"/>
              </a:rPr>
              <a:t> to address climate vulnerabilities while providing important access to recreation for residents.</a:t>
            </a:r>
            <a:r>
              <a:rPr lang="en-US" sz="1600" dirty="0"/>
              <a:t> </a:t>
            </a:r>
            <a:r>
              <a:rPr lang="en-US" dirty="0"/>
              <a:t> </a:t>
            </a:r>
          </a:p>
        </p:txBody>
      </p:sp>
    </p:spTree>
    <p:extLst>
      <p:ext uri="{BB962C8B-B14F-4D97-AF65-F5344CB8AC3E}">
        <p14:creationId xmlns:p14="http://schemas.microsoft.com/office/powerpoint/2010/main" val="294850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8CB2F06-ED36-47FE-B600-4F3CFE3F759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74520" y="1611864"/>
            <a:ext cx="1387232" cy="956905"/>
          </a:xfrm>
          <a:prstGeom prst="rect">
            <a:avLst/>
          </a:prstGeom>
        </p:spPr>
      </p:pic>
      <p:sp>
        <p:nvSpPr>
          <p:cNvPr id="8" name="Rectangle 7">
            <a:extLst>
              <a:ext uri="{FF2B5EF4-FFF2-40B4-BE49-F238E27FC236}">
                <a16:creationId xmlns:a16="http://schemas.microsoft.com/office/drawing/2014/main" xmlns="" id="{DBA2B397-81DF-488A-9DF4-036750065418}"/>
              </a:ext>
            </a:extLst>
          </p:cNvPr>
          <p:cNvSpPr/>
          <p:nvPr/>
        </p:nvSpPr>
        <p:spPr>
          <a:xfrm>
            <a:off x="228600" y="246233"/>
            <a:ext cx="2845651" cy="369332"/>
          </a:xfrm>
          <a:prstGeom prst="rect">
            <a:avLst/>
          </a:prstGeom>
        </p:spPr>
        <p:txBody>
          <a:bodyPr wrap="none">
            <a:spAutoFit/>
          </a:bodyPr>
          <a:lstStyle/>
          <a:p>
            <a:r>
              <a:rPr lang="en-US" dirty="0">
                <a:solidFill>
                  <a:schemeClr val="bg1">
                    <a:lumMod val="50000"/>
                  </a:schemeClr>
                </a:solidFill>
                <a:latin typeface="Bahnschrift" panose="020B0502040204020203" pitchFamily="34" charset="0"/>
                <a:cs typeface="Arial" panose="020B0604020202020204" pitchFamily="34" charset="0"/>
              </a:rPr>
              <a:t>FY18 Action Grant Projects</a:t>
            </a:r>
            <a:endParaRPr lang="en-US" dirty="0">
              <a:solidFill>
                <a:schemeClr val="bg1">
                  <a:lumMod val="50000"/>
                </a:schemeClr>
              </a:solidFill>
            </a:endParaRPr>
          </a:p>
        </p:txBody>
      </p:sp>
      <p:sp>
        <p:nvSpPr>
          <p:cNvPr id="6" name="TextBox 5">
            <a:extLst>
              <a:ext uri="{FF2B5EF4-FFF2-40B4-BE49-F238E27FC236}">
                <a16:creationId xmlns:a16="http://schemas.microsoft.com/office/drawing/2014/main" xmlns="" id="{B32CCAC8-DFD7-4428-A8FF-81989F4710CF}"/>
              </a:ext>
            </a:extLst>
          </p:cNvPr>
          <p:cNvSpPr txBox="1"/>
          <p:nvPr/>
        </p:nvSpPr>
        <p:spPr>
          <a:xfrm>
            <a:off x="2517783" y="1075743"/>
            <a:ext cx="6251697" cy="1646605"/>
          </a:xfrm>
          <a:prstGeom prst="rect">
            <a:avLst/>
          </a:prstGeom>
          <a:noFill/>
        </p:spPr>
        <p:txBody>
          <a:bodyPr wrap="square" rtlCol="0" anchor="t">
            <a:spAutoFit/>
          </a:bodyPr>
          <a:lstStyle/>
          <a:p>
            <a:pPr>
              <a:spcAft>
                <a:spcPts val="300"/>
              </a:spcAft>
            </a:pPr>
            <a:r>
              <a:rPr lang="en-US" sz="1600" dirty="0">
                <a:latin typeface="Bahnschrift" panose="020B0502040204020203" pitchFamily="34" charset="0"/>
              </a:rPr>
              <a:t>Conducted a </a:t>
            </a:r>
            <a:r>
              <a:rPr lang="en-US" sz="1600" dirty="0">
                <a:latin typeface="Bahnschrift" panose="020B0502040204020203" pitchFamily="34" charset="0"/>
                <a:cs typeface="Calibri"/>
              </a:rPr>
              <a:t>detailed </a:t>
            </a:r>
            <a:r>
              <a:rPr lang="en-US" sz="1600" b="1" dirty="0">
                <a:latin typeface="Bahnschrift" panose="020B0502040204020203" pitchFamily="34" charset="0"/>
                <a:cs typeface="Calibri"/>
              </a:rPr>
              <a:t>demographic analysis </a:t>
            </a:r>
            <a:r>
              <a:rPr lang="en-US" sz="1600" dirty="0">
                <a:latin typeface="Bahnschrift" panose="020B0502040204020203" pitchFamily="34" charset="0"/>
                <a:cs typeface="Calibri"/>
              </a:rPr>
              <a:t>of individuals who arrived in Holyoke from Puerto Rico as a result of Hurricane Maria and develop recommendations for </a:t>
            </a:r>
            <a:r>
              <a:rPr lang="en-US" sz="1600" b="1" dirty="0">
                <a:latin typeface="Bahnschrift" panose="020B0502040204020203" pitchFamily="34" charset="0"/>
                <a:cs typeface="Calibri"/>
              </a:rPr>
              <a:t>planning for future climate change migrants</a:t>
            </a:r>
            <a:r>
              <a:rPr lang="en-US" sz="1600" dirty="0">
                <a:latin typeface="Bahnschrift" panose="020B0502040204020203" pitchFamily="34" charset="0"/>
                <a:cs typeface="Calibri"/>
              </a:rPr>
              <a:t> in Holyoke</a:t>
            </a:r>
          </a:p>
          <a:p>
            <a:pPr>
              <a:spcAft>
                <a:spcPts val="300"/>
              </a:spcAft>
            </a:pPr>
            <a:endParaRPr lang="en-US" sz="1600" dirty="0">
              <a:cs typeface="Calibri"/>
            </a:endParaRPr>
          </a:p>
          <a:p>
            <a:pPr>
              <a:spcAft>
                <a:spcPts val="300"/>
              </a:spcAft>
            </a:pPr>
            <a:endParaRPr lang="en-US" sz="1600" dirty="0">
              <a:latin typeface="Bahnschrift" panose="020B0502040204020203" pitchFamily="34" charset="0"/>
            </a:endParaRPr>
          </a:p>
        </p:txBody>
      </p:sp>
      <p:sp>
        <p:nvSpPr>
          <p:cNvPr id="7" name="Rectangle 6">
            <a:extLst>
              <a:ext uri="{FF2B5EF4-FFF2-40B4-BE49-F238E27FC236}">
                <a16:creationId xmlns:a16="http://schemas.microsoft.com/office/drawing/2014/main" xmlns="" id="{F7E49133-56A8-4BD7-A91D-0EFD93DE8726}"/>
              </a:ext>
            </a:extLst>
          </p:cNvPr>
          <p:cNvSpPr/>
          <p:nvPr/>
        </p:nvSpPr>
        <p:spPr>
          <a:xfrm>
            <a:off x="287215" y="1101207"/>
            <a:ext cx="1905000" cy="461665"/>
          </a:xfrm>
          <a:prstGeom prst="rect">
            <a:avLst/>
          </a:prstGeom>
        </p:spPr>
        <p:txBody>
          <a:bodyPr wrap="square" anchor="t">
            <a:spAutoFit/>
          </a:bodyPr>
          <a:lstStyle/>
          <a:p>
            <a:r>
              <a:rPr lang="en-US" sz="2400" b="1" dirty="0">
                <a:solidFill>
                  <a:schemeClr val="accent4">
                    <a:lumMod val="75000"/>
                  </a:schemeClr>
                </a:solidFill>
                <a:latin typeface="Bahnschrift"/>
                <a:cs typeface="Arial"/>
              </a:rPr>
              <a:t>Holyoke</a:t>
            </a:r>
            <a:endParaRPr lang="en-US" dirty="0">
              <a:solidFill>
                <a:schemeClr val="accent4">
                  <a:lumMod val="75000"/>
                </a:schemeClr>
              </a:solidFill>
              <a:latin typeface="Bahnschrift" panose="020B050204020402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4CD0AC8F-0FAA-4F51-A3D6-2ED72E0F85E0}"/>
              </a:ext>
            </a:extLst>
          </p:cNvPr>
          <p:cNvSpPr/>
          <p:nvPr/>
        </p:nvSpPr>
        <p:spPr>
          <a:xfrm>
            <a:off x="228600" y="590550"/>
            <a:ext cx="5029200" cy="276999"/>
          </a:xfrm>
          <a:prstGeom prst="rect">
            <a:avLst/>
          </a:prstGeom>
        </p:spPr>
        <p:txBody>
          <a:bodyPr wrap="square" anchor="t">
            <a:spAutoFit/>
          </a:bodyPr>
          <a:lstStyle/>
          <a:p>
            <a:r>
              <a:rPr lang="en-US" sz="1200" dirty="0">
                <a:solidFill>
                  <a:schemeClr val="bg1">
                    <a:lumMod val="65000"/>
                  </a:schemeClr>
                </a:solidFill>
                <a:latin typeface="Bahnschrift"/>
                <a:cs typeface="Arial"/>
              </a:rPr>
              <a:t>Detailed Vulnerability and Risk Assessment, Further Planning</a:t>
            </a:r>
            <a:endParaRPr lang="en-US" sz="1200" dirty="0">
              <a:solidFill>
                <a:schemeClr val="bg1">
                  <a:lumMod val="65000"/>
                </a:schemeClr>
              </a:solidFill>
              <a:latin typeface="Bahnschrift" panose="020B0502040204020203" pitchFamily="34" charset="0"/>
              <a:cs typeface="Arial" panose="020B0604020202020204" pitchFamily="34" charset="0"/>
            </a:endParaRPr>
          </a:p>
        </p:txBody>
      </p:sp>
      <p:sp>
        <p:nvSpPr>
          <p:cNvPr id="22" name="Flowchart: Connector 21">
            <a:extLst>
              <a:ext uri="{FF2B5EF4-FFF2-40B4-BE49-F238E27FC236}">
                <a16:creationId xmlns:a16="http://schemas.microsoft.com/office/drawing/2014/main" xmlns="" id="{5C5F0FC0-320E-4EB2-BE24-7F85EC840461}"/>
              </a:ext>
            </a:extLst>
          </p:cNvPr>
          <p:cNvSpPr/>
          <p:nvPr/>
        </p:nvSpPr>
        <p:spPr>
          <a:xfrm flipV="1">
            <a:off x="700088" y="1942051"/>
            <a:ext cx="45719" cy="45719"/>
          </a:xfrm>
          <a:prstGeom prst="flowChartConnector">
            <a:avLst/>
          </a:prstGeom>
          <a:solidFill>
            <a:srgbClr val="FF99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rgbClr val="FF0000"/>
              </a:solidFill>
            </a:endParaRPr>
          </a:p>
        </p:txBody>
      </p:sp>
      <p:pic>
        <p:nvPicPr>
          <p:cNvPr id="3" name="Picture 3">
            <a:extLst>
              <a:ext uri="{FF2B5EF4-FFF2-40B4-BE49-F238E27FC236}">
                <a16:creationId xmlns:a16="http://schemas.microsoft.com/office/drawing/2014/main" xmlns="" id="{C9E6181E-9F67-45EC-BF02-2CB584D505B2}"/>
              </a:ext>
            </a:extLst>
          </p:cNvPr>
          <p:cNvPicPr>
            <a:picLocks noChangeAspect="1"/>
          </p:cNvPicPr>
          <p:nvPr/>
        </p:nvPicPr>
        <p:blipFill>
          <a:blip r:embed="rId4"/>
          <a:stretch>
            <a:fillRect/>
          </a:stretch>
        </p:blipFill>
        <p:spPr>
          <a:xfrm>
            <a:off x="3989231" y="2288057"/>
            <a:ext cx="4650881" cy="2595808"/>
          </a:xfrm>
          <a:prstGeom prst="rect">
            <a:avLst/>
          </a:prstGeom>
        </p:spPr>
      </p:pic>
      <p:pic>
        <p:nvPicPr>
          <p:cNvPr id="13" name="Picture 13">
            <a:extLst>
              <a:ext uri="{FF2B5EF4-FFF2-40B4-BE49-F238E27FC236}">
                <a16:creationId xmlns:a16="http://schemas.microsoft.com/office/drawing/2014/main" xmlns="" id="{CC2F593B-D0C6-4810-B18E-E9B32FB83181}"/>
              </a:ext>
            </a:extLst>
          </p:cNvPr>
          <p:cNvPicPr>
            <a:picLocks noChangeAspect="1"/>
          </p:cNvPicPr>
          <p:nvPr/>
        </p:nvPicPr>
        <p:blipFill>
          <a:blip r:embed="rId5"/>
          <a:stretch>
            <a:fillRect/>
          </a:stretch>
        </p:blipFill>
        <p:spPr>
          <a:xfrm>
            <a:off x="616576" y="3435614"/>
            <a:ext cx="3000777" cy="1491990"/>
          </a:xfrm>
          <a:prstGeom prst="rect">
            <a:avLst/>
          </a:prstGeom>
        </p:spPr>
      </p:pic>
      <p:sp>
        <p:nvSpPr>
          <p:cNvPr id="15" name="TextBox 14">
            <a:extLst>
              <a:ext uri="{FF2B5EF4-FFF2-40B4-BE49-F238E27FC236}">
                <a16:creationId xmlns:a16="http://schemas.microsoft.com/office/drawing/2014/main" xmlns="" id="{F33FCF94-3D32-4B14-BCC4-544C3ED26FEF}"/>
              </a:ext>
            </a:extLst>
          </p:cNvPr>
          <p:cNvSpPr txBox="1"/>
          <p:nvPr/>
        </p:nvSpPr>
        <p:spPr>
          <a:xfrm>
            <a:off x="2661097" y="2616826"/>
            <a:ext cx="1189686"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dirty="0"/>
              <a:t>Informational graphics from Holyoke's final report </a:t>
            </a:r>
            <a:endParaRPr lang="en-US" sz="1050" b="1">
              <a:cs typeface="Calibri"/>
            </a:endParaRPr>
          </a:p>
        </p:txBody>
      </p:sp>
      <p:sp>
        <p:nvSpPr>
          <p:cNvPr id="19" name="TextBox 18">
            <a:extLst>
              <a:ext uri="{FF2B5EF4-FFF2-40B4-BE49-F238E27FC236}">
                <a16:creationId xmlns:a16="http://schemas.microsoft.com/office/drawing/2014/main" xmlns="" id="{C179C341-0D13-4616-A07A-177F2705059F}"/>
              </a:ext>
            </a:extLst>
          </p:cNvPr>
          <p:cNvSpPr txBox="1"/>
          <p:nvPr/>
        </p:nvSpPr>
        <p:spPr>
          <a:xfrm flipV="1">
            <a:off x="6033752" y="4886728"/>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t>Image credits: Town of Holyoke, Hunter College CUNY, El Instituto UCONN</a:t>
            </a:r>
          </a:p>
        </p:txBody>
      </p:sp>
    </p:spTree>
    <p:extLst>
      <p:ext uri="{BB962C8B-B14F-4D97-AF65-F5344CB8AC3E}">
        <p14:creationId xmlns:p14="http://schemas.microsoft.com/office/powerpoint/2010/main" val="425806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75c2f8763f_0_18"/>
          <p:cNvSpPr txBox="1">
            <a:spLocks noGrp="1"/>
          </p:cNvSpPr>
          <p:nvPr>
            <p:ph type="title"/>
          </p:nvPr>
        </p:nvSpPr>
        <p:spPr>
          <a:xfrm>
            <a:off x="1219200" y="273850"/>
            <a:ext cx="6705600" cy="994275"/>
          </a:xfrm>
          <a:prstGeom prst="rect">
            <a:avLst/>
          </a:prstGeom>
        </p:spPr>
        <p:txBody>
          <a:bodyPr spcFirstLastPara="1" vert="horz" wrap="square" lIns="68569" tIns="34275" rIns="68569" bIns="34275" rtlCol="0" anchor="ctr" anchorCtr="0">
            <a:noAutofit/>
          </a:bodyPr>
          <a:lstStyle/>
          <a:p>
            <a:pPr>
              <a:lnSpc>
                <a:spcPct val="115000"/>
              </a:lnSpc>
              <a:spcBef>
                <a:spcPts val="0"/>
              </a:spcBef>
              <a:buClr>
                <a:schemeClr val="dk1"/>
              </a:buClr>
              <a:buSzPts val="1100"/>
            </a:pPr>
            <a:r>
              <a:rPr lang="en-US" sz="1800" b="1" dirty="0">
                <a:latin typeface="Bahnschrift SemiBold" panose="020B0502040204020203" pitchFamily="34" charset="0"/>
              </a:rPr>
              <a:t>MVP in Action: </a:t>
            </a:r>
            <a:r>
              <a:rPr lang="en-US" sz="1800" b="1" dirty="0">
                <a:solidFill>
                  <a:srgbClr val="222222"/>
                </a:solidFill>
                <a:highlight>
                  <a:srgbClr val="FFFFFF"/>
                </a:highlight>
                <a:latin typeface="Bahnschrift SemiBold" panose="020B0502040204020203" pitchFamily="34" charset="0"/>
              </a:rPr>
              <a:t>Resilient Ring’s Island: Preventing a Neighborhood from Being Stranded by Flooding</a:t>
            </a:r>
            <a:endParaRPr sz="1800" b="1" dirty="0">
              <a:latin typeface="Bahnschrift SemiBold" panose="020B0502040204020203" pitchFamily="34" charset="0"/>
            </a:endParaRPr>
          </a:p>
          <a:p>
            <a:pPr>
              <a:lnSpc>
                <a:spcPct val="115000"/>
              </a:lnSpc>
              <a:spcBef>
                <a:spcPts val="300"/>
              </a:spcBef>
              <a:spcAft>
                <a:spcPts val="300"/>
              </a:spcAft>
            </a:pPr>
            <a:r>
              <a:rPr lang="en-US" sz="1800" b="1" dirty="0" smtClean="0">
                <a:latin typeface="Bahnschrift SemiBold" panose="020B0502040204020203" pitchFamily="34" charset="0"/>
              </a:rPr>
              <a:t>Salisbury Town </a:t>
            </a:r>
            <a:r>
              <a:rPr lang="en-US" sz="1800" b="1" dirty="0">
                <a:latin typeface="Bahnschrift SemiBold" panose="020B0502040204020203" pitchFamily="34" charset="0"/>
              </a:rPr>
              <a:t>Planner: Lisa Pearson</a:t>
            </a:r>
            <a:endParaRPr dirty="0">
              <a:latin typeface="Bahnschrift SemiBold" panose="020B0502040204020203" pitchFamily="34" charset="0"/>
            </a:endParaRPr>
          </a:p>
        </p:txBody>
      </p:sp>
      <p:pic>
        <p:nvPicPr>
          <p:cNvPr id="190" name="Google Shape;190;g75c2f8763f_0_18"/>
          <p:cNvPicPr preferRelativeResize="0"/>
          <p:nvPr/>
        </p:nvPicPr>
        <p:blipFill>
          <a:blip r:embed="rId3">
            <a:alphaModFix/>
          </a:blip>
          <a:stretch>
            <a:fillRect/>
          </a:stretch>
        </p:blipFill>
        <p:spPr>
          <a:xfrm>
            <a:off x="1143000" y="1268125"/>
            <a:ext cx="6858000" cy="3875614"/>
          </a:xfrm>
          <a:prstGeom prst="rect">
            <a:avLst/>
          </a:prstGeom>
          <a:noFill/>
          <a:ln>
            <a:noFill/>
          </a:ln>
        </p:spPr>
      </p:pic>
    </p:spTree>
    <p:extLst>
      <p:ext uri="{BB962C8B-B14F-4D97-AF65-F5344CB8AC3E}">
        <p14:creationId xmlns:p14="http://schemas.microsoft.com/office/powerpoint/2010/main" val="1066269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2" name="Picture 1"/>
          <p:cNvPicPr>
            <a:picLocks noChangeAspect="1"/>
          </p:cNvPicPr>
          <p:nvPr/>
        </p:nvPicPr>
        <p:blipFill rotWithShape="1">
          <a:blip r:embed="rId3"/>
          <a:srcRect t="2540" b="44299"/>
          <a:stretch/>
        </p:blipFill>
        <p:spPr>
          <a:xfrm>
            <a:off x="762000" y="1809750"/>
            <a:ext cx="3657600" cy="2587483"/>
          </a:xfrm>
          <a:prstGeom prst="rect">
            <a:avLst/>
          </a:prstGeom>
        </p:spPr>
      </p:pic>
      <p:pic>
        <p:nvPicPr>
          <p:cNvPr id="5" name="Picture 4"/>
          <p:cNvPicPr>
            <a:picLocks noChangeAspect="1"/>
          </p:cNvPicPr>
          <p:nvPr/>
        </p:nvPicPr>
        <p:blipFill rotWithShape="1">
          <a:blip r:embed="rId3"/>
          <a:srcRect t="54989" b="1"/>
          <a:stretch/>
        </p:blipFill>
        <p:spPr>
          <a:xfrm>
            <a:off x="4572000" y="2008116"/>
            <a:ext cx="3657600" cy="2190750"/>
          </a:xfrm>
          <a:prstGeom prst="rect">
            <a:avLst/>
          </a:prstGeom>
        </p:spPr>
      </p:pic>
      <p:sp>
        <p:nvSpPr>
          <p:cNvPr id="6" name="Google Shape;189;g75c2f8763f_0_18"/>
          <p:cNvSpPr txBox="1">
            <a:spLocks/>
          </p:cNvSpPr>
          <p:nvPr/>
        </p:nvSpPr>
        <p:spPr>
          <a:xfrm>
            <a:off x="1752600" y="285750"/>
            <a:ext cx="5915025" cy="994275"/>
          </a:xfrm>
          <a:prstGeom prst="rect">
            <a:avLst/>
          </a:prstGeom>
        </p:spPr>
        <p:txBody>
          <a:bodyPr spcFirstLastPara="1" vert="horz" wrap="square" lIns="68569" tIns="34275" rIns="68569" bIns="3427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buClr>
                <a:schemeClr val="dk1"/>
              </a:buClr>
              <a:buSzPts val="1100"/>
            </a:pPr>
            <a:r>
              <a:rPr lang="en-US" sz="1800" b="1" dirty="0">
                <a:latin typeface="Bahnschrift SemiBold" panose="020B0502040204020203" pitchFamily="34" charset="0"/>
              </a:rPr>
              <a:t>MVP in Action: </a:t>
            </a:r>
            <a:r>
              <a:rPr lang="en-US" sz="1800" b="1" dirty="0" smtClean="0">
                <a:latin typeface="Bahnschrift SemiBold" panose="020B0502040204020203" pitchFamily="34" charset="0"/>
              </a:rPr>
              <a:t>The </a:t>
            </a:r>
            <a:r>
              <a:rPr lang="en-US" sz="1800" b="1" dirty="0">
                <a:latin typeface="Bahnschrift SemiBold" panose="020B0502040204020203" pitchFamily="34" charset="0"/>
              </a:rPr>
              <a:t>Riverwalk</a:t>
            </a:r>
          </a:p>
          <a:p>
            <a:pPr>
              <a:lnSpc>
                <a:spcPct val="115000"/>
              </a:lnSpc>
              <a:spcBef>
                <a:spcPts val="300"/>
              </a:spcBef>
            </a:pPr>
            <a:r>
              <a:rPr lang="en-US" sz="1800" b="1" dirty="0" smtClean="0">
                <a:latin typeface="Bahnschrift SemiBold" panose="020B0502040204020203" pitchFamily="34" charset="0"/>
              </a:rPr>
              <a:t>Peabody Town </a:t>
            </a:r>
            <a:r>
              <a:rPr lang="en-US" sz="1800" b="1" dirty="0">
                <a:latin typeface="Bahnschrift SemiBold" panose="020B0502040204020203" pitchFamily="34" charset="0"/>
              </a:rPr>
              <a:t>Planner: </a:t>
            </a:r>
            <a:r>
              <a:rPr lang="en-US" sz="1800" b="1" dirty="0" smtClean="0">
                <a:latin typeface="Bahnschrift SemiBold" panose="020B0502040204020203" pitchFamily="34" charset="0"/>
              </a:rPr>
              <a:t>Brendan </a:t>
            </a:r>
            <a:r>
              <a:rPr lang="en-US" sz="1800" b="1" dirty="0">
                <a:latin typeface="Bahnschrift SemiBold" panose="020B0502040204020203" pitchFamily="34" charset="0"/>
              </a:rPr>
              <a:t>Callahan</a:t>
            </a:r>
            <a:endParaRPr lang="en-US" dirty="0">
              <a:latin typeface="Bahnschrift SemiBold" panose="020B0502040204020203" pitchFamily="34" charset="0"/>
            </a:endParaRPr>
          </a:p>
        </p:txBody>
      </p:sp>
    </p:spTree>
    <p:extLst>
      <p:ext uri="{BB962C8B-B14F-4D97-AF65-F5344CB8AC3E}">
        <p14:creationId xmlns:p14="http://schemas.microsoft.com/office/powerpoint/2010/main" val="1911136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75c2f8763f_0_0"/>
          <p:cNvSpPr txBox="1">
            <a:spLocks noGrp="1"/>
          </p:cNvSpPr>
          <p:nvPr>
            <p:ph type="title"/>
          </p:nvPr>
        </p:nvSpPr>
        <p:spPr>
          <a:xfrm>
            <a:off x="1614488" y="273845"/>
            <a:ext cx="5915025" cy="994275"/>
          </a:xfrm>
          <a:prstGeom prst="rect">
            <a:avLst/>
          </a:prstGeom>
        </p:spPr>
        <p:txBody>
          <a:bodyPr spcFirstLastPara="1" vert="horz" wrap="square" lIns="68569" tIns="34275" rIns="68569" bIns="34275" rtlCol="0" anchor="ctr" anchorCtr="0">
            <a:noAutofit/>
          </a:bodyPr>
          <a:lstStyle/>
          <a:p>
            <a:pPr>
              <a:lnSpc>
                <a:spcPct val="115000"/>
              </a:lnSpc>
              <a:spcBef>
                <a:spcPts val="0"/>
              </a:spcBef>
            </a:pPr>
            <a:r>
              <a:rPr lang="en-US" sz="1800" b="1" dirty="0">
                <a:latin typeface="Bahnschrift SemiBold" panose="020B0502040204020203" pitchFamily="34" charset="0"/>
              </a:rPr>
              <a:t>MVP in Action: </a:t>
            </a:r>
            <a:endParaRPr sz="1800" b="1" dirty="0">
              <a:latin typeface="Bahnschrift SemiBold" panose="020B0502040204020203" pitchFamily="34" charset="0"/>
            </a:endParaRPr>
          </a:p>
          <a:p>
            <a:pPr>
              <a:lnSpc>
                <a:spcPct val="115000"/>
              </a:lnSpc>
              <a:spcBef>
                <a:spcPts val="300"/>
              </a:spcBef>
            </a:pPr>
            <a:r>
              <a:rPr lang="en-US" sz="1800" b="1" dirty="0">
                <a:latin typeface="Bahnschrift SemiBold" panose="020B0502040204020203" pitchFamily="34" charset="0"/>
              </a:rPr>
              <a:t>Feasibility Study for An Essex Bay Living Shoreline</a:t>
            </a:r>
            <a:endParaRPr sz="1800" b="1" dirty="0">
              <a:latin typeface="Bahnschrift SemiBold" panose="020B0502040204020203" pitchFamily="34" charset="0"/>
            </a:endParaRPr>
          </a:p>
          <a:p>
            <a:pPr>
              <a:lnSpc>
                <a:spcPct val="115000"/>
              </a:lnSpc>
              <a:spcBef>
                <a:spcPts val="300"/>
              </a:spcBef>
              <a:spcAft>
                <a:spcPts val="300"/>
              </a:spcAft>
              <a:buClr>
                <a:schemeClr val="dk1"/>
              </a:buClr>
              <a:buSzPts val="1100"/>
            </a:pPr>
            <a:r>
              <a:rPr lang="en-US" sz="1800" b="1" dirty="0" smtClean="0">
                <a:latin typeface="Bahnschrift SemiBold" panose="020B0502040204020203" pitchFamily="34" charset="0"/>
              </a:rPr>
              <a:t>Essex Town </a:t>
            </a:r>
            <a:r>
              <a:rPr lang="en-US" sz="1800" b="1" dirty="0">
                <a:latin typeface="Bahnschrift SemiBold" panose="020B0502040204020203" pitchFamily="34" charset="0"/>
              </a:rPr>
              <a:t>Administrator: </a:t>
            </a:r>
            <a:r>
              <a:rPr lang="en-US" sz="1800" b="1" dirty="0" err="1">
                <a:latin typeface="Bahnschrift SemiBold" panose="020B0502040204020203" pitchFamily="34" charset="0"/>
              </a:rPr>
              <a:t>Brendhan</a:t>
            </a:r>
            <a:r>
              <a:rPr lang="en-US" sz="1800" b="1" dirty="0">
                <a:latin typeface="Bahnschrift SemiBold" panose="020B0502040204020203" pitchFamily="34" charset="0"/>
              </a:rPr>
              <a:t> </a:t>
            </a:r>
            <a:r>
              <a:rPr lang="en-US" sz="1800" b="1" dirty="0" err="1">
                <a:latin typeface="Bahnschrift SemiBold" panose="020B0502040204020203" pitchFamily="34" charset="0"/>
              </a:rPr>
              <a:t>Zubricki</a:t>
            </a:r>
            <a:endParaRPr sz="1800" b="1" dirty="0">
              <a:latin typeface="Bahnschrift SemiBold" panose="020B0502040204020203" pitchFamily="34" charset="0"/>
            </a:endParaRPr>
          </a:p>
        </p:txBody>
      </p:sp>
      <p:pic>
        <p:nvPicPr>
          <p:cNvPr id="176" name="Google Shape;176;g75c2f8763f_0_0"/>
          <p:cNvPicPr preferRelativeResize="0"/>
          <p:nvPr/>
        </p:nvPicPr>
        <p:blipFill>
          <a:blip r:embed="rId3">
            <a:alphaModFix/>
          </a:blip>
          <a:stretch>
            <a:fillRect/>
          </a:stretch>
        </p:blipFill>
        <p:spPr>
          <a:xfrm>
            <a:off x="1854206" y="1439569"/>
            <a:ext cx="5435588" cy="3472988"/>
          </a:xfrm>
          <a:prstGeom prst="rect">
            <a:avLst/>
          </a:prstGeom>
          <a:noFill/>
          <a:ln>
            <a:noFill/>
          </a:ln>
        </p:spPr>
      </p:pic>
    </p:spTree>
    <p:extLst>
      <p:ext uri="{BB962C8B-B14F-4D97-AF65-F5344CB8AC3E}">
        <p14:creationId xmlns:p14="http://schemas.microsoft.com/office/powerpoint/2010/main" val="3442163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75c2f8763f_0_11"/>
          <p:cNvSpPr txBox="1">
            <a:spLocks noGrp="1"/>
          </p:cNvSpPr>
          <p:nvPr>
            <p:ph type="title"/>
          </p:nvPr>
        </p:nvSpPr>
        <p:spPr>
          <a:xfrm>
            <a:off x="1295400" y="895350"/>
            <a:ext cx="2497950" cy="2665575"/>
          </a:xfrm>
          <a:prstGeom prst="rect">
            <a:avLst/>
          </a:prstGeom>
        </p:spPr>
        <p:txBody>
          <a:bodyPr spcFirstLastPara="1" vert="horz" wrap="square" lIns="68569" tIns="34275" rIns="68569" bIns="34275" rtlCol="0" anchor="ctr" anchorCtr="0">
            <a:noAutofit/>
          </a:bodyPr>
          <a:lstStyle/>
          <a:p>
            <a:pPr algn="l">
              <a:lnSpc>
                <a:spcPct val="115000"/>
              </a:lnSpc>
              <a:spcBef>
                <a:spcPts val="0"/>
              </a:spcBef>
              <a:buClr>
                <a:schemeClr val="dk1"/>
              </a:buClr>
              <a:buSzPts val="1100"/>
            </a:pPr>
            <a:r>
              <a:rPr lang="en-US" sz="1800" b="1" dirty="0">
                <a:latin typeface="Bahnschrift SemiBold" panose="020B0502040204020203" pitchFamily="34" charset="0"/>
              </a:rPr>
              <a:t>MVP in Action: </a:t>
            </a:r>
            <a:endParaRPr sz="1800" b="1" dirty="0">
              <a:latin typeface="Bahnschrift SemiBold" panose="020B0502040204020203" pitchFamily="34" charset="0"/>
            </a:endParaRPr>
          </a:p>
          <a:p>
            <a:pPr algn="l">
              <a:lnSpc>
                <a:spcPct val="115000"/>
              </a:lnSpc>
              <a:spcBef>
                <a:spcPts val="300"/>
              </a:spcBef>
              <a:buClr>
                <a:schemeClr val="dk1"/>
              </a:buClr>
              <a:buSzPts val="1100"/>
            </a:pPr>
            <a:r>
              <a:rPr lang="en-US" sz="1800" b="1" dirty="0">
                <a:latin typeface="Bahnschrift SemiBold" panose="020B0502040204020203" pitchFamily="34" charset="0"/>
              </a:rPr>
              <a:t>Lawrence Brook Watershed</a:t>
            </a:r>
            <a:endParaRPr sz="1800" b="1" dirty="0">
              <a:latin typeface="Bahnschrift SemiBold" panose="020B0502040204020203" pitchFamily="34" charset="0"/>
            </a:endParaRPr>
          </a:p>
          <a:p>
            <a:pPr algn="l">
              <a:lnSpc>
                <a:spcPct val="115000"/>
              </a:lnSpc>
              <a:spcBef>
                <a:spcPts val="300"/>
              </a:spcBef>
            </a:pPr>
            <a:r>
              <a:rPr lang="en-US" sz="1800" b="1" dirty="0">
                <a:latin typeface="Bahnschrift SemiBold" panose="020B0502040204020203" pitchFamily="34" charset="0"/>
              </a:rPr>
              <a:t>Town Planner: </a:t>
            </a:r>
            <a:endParaRPr sz="1800" b="1" dirty="0">
              <a:latin typeface="Bahnschrift SemiBold" panose="020B0502040204020203" pitchFamily="34" charset="0"/>
            </a:endParaRPr>
          </a:p>
          <a:p>
            <a:pPr algn="l">
              <a:lnSpc>
                <a:spcPct val="115000"/>
              </a:lnSpc>
              <a:spcBef>
                <a:spcPts val="300"/>
              </a:spcBef>
              <a:spcAft>
                <a:spcPts val="300"/>
              </a:spcAft>
              <a:buClr>
                <a:schemeClr val="dk1"/>
              </a:buClr>
              <a:buSzPts val="1100"/>
            </a:pPr>
            <a:r>
              <a:rPr lang="en-US" sz="1800" b="1" dirty="0">
                <a:latin typeface="Bahnschrift SemiBold" panose="020B0502040204020203" pitchFamily="34" charset="0"/>
              </a:rPr>
              <a:t>Brendan Callahan</a:t>
            </a:r>
            <a:endParaRPr dirty="0">
              <a:latin typeface="Bahnschrift SemiBold" panose="020B0502040204020203" pitchFamily="34" charset="0"/>
            </a:endParaRPr>
          </a:p>
        </p:txBody>
      </p:sp>
      <p:pic>
        <p:nvPicPr>
          <p:cNvPr id="183" name="Google Shape;183;g75c2f8763f_0_11"/>
          <p:cNvPicPr preferRelativeResize="0"/>
          <p:nvPr/>
        </p:nvPicPr>
        <p:blipFill>
          <a:blip r:embed="rId3">
            <a:alphaModFix/>
          </a:blip>
          <a:stretch>
            <a:fillRect/>
          </a:stretch>
        </p:blipFill>
        <p:spPr>
          <a:xfrm>
            <a:off x="4210092" y="0"/>
            <a:ext cx="3790906" cy="5143501"/>
          </a:xfrm>
          <a:prstGeom prst="rect">
            <a:avLst/>
          </a:prstGeom>
          <a:noFill/>
          <a:ln>
            <a:noFill/>
          </a:ln>
        </p:spPr>
      </p:pic>
    </p:spTree>
    <p:extLst>
      <p:ext uri="{BB962C8B-B14F-4D97-AF65-F5344CB8AC3E}">
        <p14:creationId xmlns:p14="http://schemas.microsoft.com/office/powerpoint/2010/main" val="4246974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C10594C-12C3-49D5-B979-B8F1D822F98F}" type="slidenum">
              <a:rPr lang="en-US" smtClean="0"/>
              <a:t>27</a:t>
            </a:fld>
            <a:endParaRPr lang="en-US"/>
          </a:p>
        </p:txBody>
      </p:sp>
      <p:sp>
        <p:nvSpPr>
          <p:cNvPr id="9" name="Rectangle 8">
            <a:extLst>
              <a:ext uri="{FF2B5EF4-FFF2-40B4-BE49-F238E27FC236}">
                <a16:creationId xmlns:a16="http://schemas.microsoft.com/office/drawing/2014/main" xmlns="" id="{414035DD-611D-4AF2-B977-6862F6D05DA3}"/>
              </a:ext>
            </a:extLst>
          </p:cNvPr>
          <p:cNvSpPr/>
          <p:nvPr/>
        </p:nvSpPr>
        <p:spPr>
          <a:xfrm>
            <a:off x="64126" y="5467350"/>
            <a:ext cx="9144000" cy="400110"/>
          </a:xfrm>
          <a:prstGeom prst="rect">
            <a:avLst/>
          </a:prstGeom>
          <a:solidFill>
            <a:schemeClr val="bg1"/>
          </a:solidFill>
        </p:spPr>
        <p:txBody>
          <a:bodyPr wrap="square">
            <a:spAutoFit/>
          </a:bodyPr>
          <a:lstStyle/>
          <a:p>
            <a:pPr algn="ctr"/>
            <a:r>
              <a:rPr lang="en-US" sz="2000" dirty="0">
                <a:latin typeface="Bahnschrift" panose="020B0502040204020203" pitchFamily="34" charset="0"/>
              </a:rPr>
              <a:t>https://www.mass.go/municipal-vulnerability-preparedness-mvp-program</a:t>
            </a:r>
          </a:p>
        </p:txBody>
      </p:sp>
      <p:sp>
        <p:nvSpPr>
          <p:cNvPr id="11" name="Rectangle 10">
            <a:extLst>
              <a:ext uri="{FF2B5EF4-FFF2-40B4-BE49-F238E27FC236}">
                <a16:creationId xmlns:a16="http://schemas.microsoft.com/office/drawing/2014/main" xmlns="" id="{3DAD09F0-6880-48D6-A5F7-C1C14FF082BA}"/>
              </a:ext>
            </a:extLst>
          </p:cNvPr>
          <p:cNvSpPr/>
          <p:nvPr/>
        </p:nvSpPr>
        <p:spPr>
          <a:xfrm>
            <a:off x="2209800" y="-1943703"/>
            <a:ext cx="4072719" cy="1526232"/>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xmlns="" id="{0C0C26F8-43CC-44E0-B6AE-662CC20A5D6D}"/>
              </a:ext>
            </a:extLst>
          </p:cNvPr>
          <p:cNvSpPr txBox="1">
            <a:spLocks/>
          </p:cNvSpPr>
          <p:nvPr/>
        </p:nvSpPr>
        <p:spPr>
          <a:xfrm>
            <a:off x="2362200" y="-1875809"/>
            <a:ext cx="3920319" cy="3640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500" b="1" dirty="0" err="1">
                <a:latin typeface="Bahnschrift" panose="020B0502040204020203" pitchFamily="34" charset="0"/>
                <a:cs typeface="Arial" panose="020B0604020202020204" pitchFamily="34" charset="0"/>
              </a:rPr>
              <a:t>resilientMA</a:t>
            </a:r>
            <a:endParaRPr lang="en-US" sz="2500" b="1" dirty="0">
              <a:latin typeface="Bahnschrift" panose="020B0502040204020203" pitchFamily="34" charset="0"/>
              <a:cs typeface="Arial" panose="020B0604020202020204" pitchFamily="34" charset="0"/>
            </a:endParaRPr>
          </a:p>
          <a:p>
            <a:r>
              <a:rPr lang="en-US" sz="1600" dirty="0">
                <a:latin typeface="Bahnschrift" panose="020B0502040204020203" pitchFamily="34" charset="0"/>
                <a:cs typeface="Arial" panose="020B0604020202020204" pitchFamily="34" charset="0"/>
              </a:rPr>
              <a:t>Climate Change Clearinghouse</a:t>
            </a:r>
          </a:p>
          <a:p>
            <a:r>
              <a:rPr lang="en-US" sz="1600" dirty="0">
                <a:latin typeface="Bahnschrift" panose="020B0502040204020203" pitchFamily="34" charset="0"/>
                <a:cs typeface="Arial" panose="020B0604020202020204" pitchFamily="34" charset="0"/>
              </a:rPr>
              <a:t>Most up-to-date climate science and decision-support tools</a:t>
            </a:r>
          </a:p>
        </p:txBody>
      </p:sp>
      <p:sp>
        <p:nvSpPr>
          <p:cNvPr id="8" name="TextBox 7">
            <a:extLst>
              <a:ext uri="{FF2B5EF4-FFF2-40B4-BE49-F238E27FC236}">
                <a16:creationId xmlns:a16="http://schemas.microsoft.com/office/drawing/2014/main" xmlns="" id="{9403A3BA-2326-4B8D-98E5-3D704FCC1E61}"/>
              </a:ext>
            </a:extLst>
          </p:cNvPr>
          <p:cNvSpPr txBox="1"/>
          <p:nvPr/>
        </p:nvSpPr>
        <p:spPr>
          <a:xfrm>
            <a:off x="381000" y="193284"/>
            <a:ext cx="3429000" cy="584775"/>
          </a:xfrm>
          <a:prstGeom prst="rect">
            <a:avLst/>
          </a:prstGeom>
          <a:noFill/>
        </p:spPr>
        <p:txBody>
          <a:bodyPr wrap="square" rtlCol="0">
            <a:spAutoFit/>
          </a:bodyPr>
          <a:lstStyle/>
          <a:p>
            <a:r>
              <a:rPr lang="en-US" sz="3200" b="1" dirty="0">
                <a:latin typeface="Bahnschrift" panose="020B0502040204020203" pitchFamily="34" charset="0"/>
              </a:rPr>
              <a:t>MVP Resources</a:t>
            </a:r>
          </a:p>
        </p:txBody>
      </p:sp>
      <p:pic>
        <p:nvPicPr>
          <p:cNvPr id="16" name="Picture 15">
            <a:extLst>
              <a:ext uri="{FF2B5EF4-FFF2-40B4-BE49-F238E27FC236}">
                <a16:creationId xmlns:a16="http://schemas.microsoft.com/office/drawing/2014/main" xmlns="" id="{0D11A934-AB10-40EE-907B-D2C0D569F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63" y="815114"/>
            <a:ext cx="5944737" cy="4041481"/>
          </a:xfrm>
          <a:prstGeom prst="rect">
            <a:avLst/>
          </a:prstGeom>
        </p:spPr>
      </p:pic>
    </p:spTree>
    <p:extLst>
      <p:ext uri="{BB962C8B-B14F-4D97-AF65-F5344CB8AC3E}">
        <p14:creationId xmlns:p14="http://schemas.microsoft.com/office/powerpoint/2010/main" val="3109753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C10594C-12C3-49D5-B979-B8F1D822F98F}" type="slidenum">
              <a:rPr lang="en-US" smtClean="0"/>
              <a:t>28</a:t>
            </a:fld>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910" b="31580"/>
          <a:stretch/>
        </p:blipFill>
        <p:spPr>
          <a:xfrm>
            <a:off x="1371600" y="-2392186"/>
            <a:ext cx="9144000" cy="2209800"/>
          </a:xfrm>
          <a:prstGeom prst="rect">
            <a:avLst/>
          </a:prstGeom>
        </p:spPr>
      </p:pic>
      <p:sp>
        <p:nvSpPr>
          <p:cNvPr id="12" name="TextBox 11">
            <a:extLst>
              <a:ext uri="{FF2B5EF4-FFF2-40B4-BE49-F238E27FC236}">
                <a16:creationId xmlns:a16="http://schemas.microsoft.com/office/drawing/2014/main" xmlns="" id="{32625DBE-DD9D-4597-8EB8-20C2E0AD8092}"/>
              </a:ext>
            </a:extLst>
          </p:cNvPr>
          <p:cNvSpPr txBox="1"/>
          <p:nvPr/>
        </p:nvSpPr>
        <p:spPr>
          <a:xfrm>
            <a:off x="228600" y="1962150"/>
            <a:ext cx="4495800" cy="2564805"/>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1600" dirty="0">
                <a:latin typeface="Bahnschrift" panose="020B0502040204020203" pitchFamily="34" charset="0"/>
              </a:rPr>
              <a:t>Building on success of existing programs like MVP: Proposed new source of revenue for loans, grants, and technical assistance to municipalities and regional partnerships for priority adaptation projects</a:t>
            </a:r>
          </a:p>
          <a:p>
            <a:pPr marL="742950" lvl="1" indent="-285750">
              <a:spcAft>
                <a:spcPts val="1000"/>
              </a:spcAft>
              <a:buFont typeface="Arial" panose="020B0604020202020204" pitchFamily="34" charset="0"/>
              <a:buChar char="•"/>
            </a:pPr>
            <a:r>
              <a:rPr lang="en-US" sz="1600" dirty="0">
                <a:latin typeface="Bahnschrift" panose="020B0502040204020203" pitchFamily="34" charset="0"/>
              </a:rPr>
              <a:t>Proposed deeds excise increase </a:t>
            </a:r>
            <a:r>
              <a:rPr lang="en-US" sz="1600" dirty="0">
                <a:latin typeface="Bahnschrift" panose="020B0502040204020203" pitchFamily="34" charset="0"/>
                <a:sym typeface="Wingdings" panose="05000000000000000000" pitchFamily="2" charset="2"/>
              </a:rPr>
              <a:t>   est. $137M annually ($1B in ten years)</a:t>
            </a:r>
            <a:endParaRPr lang="en-US" sz="1600" dirty="0"/>
          </a:p>
          <a:p>
            <a:pPr marL="742950" lvl="1" indent="-285750">
              <a:spcAft>
                <a:spcPts val="1000"/>
              </a:spcAft>
              <a:buFont typeface="Arial" panose="020B0604020202020204" pitchFamily="34" charset="0"/>
              <a:buChar char="•"/>
            </a:pPr>
            <a:r>
              <a:rPr lang="en-US" sz="1600" dirty="0">
                <a:latin typeface="Bahnschrift" panose="020B0502040204020203" pitchFamily="34" charset="0"/>
              </a:rPr>
              <a:t>Recurring, long-term revenue stream for multi-year project feasibility</a:t>
            </a:r>
          </a:p>
        </p:txBody>
      </p:sp>
      <p:sp>
        <p:nvSpPr>
          <p:cNvPr id="13" name="Rectangle 12">
            <a:extLst>
              <a:ext uri="{FF2B5EF4-FFF2-40B4-BE49-F238E27FC236}">
                <a16:creationId xmlns:a16="http://schemas.microsoft.com/office/drawing/2014/main" xmlns="" id="{7FFB3305-7E94-4C11-93AB-DF89D5FFB402}"/>
              </a:ext>
            </a:extLst>
          </p:cNvPr>
          <p:cNvSpPr/>
          <p:nvPr/>
        </p:nvSpPr>
        <p:spPr>
          <a:xfrm>
            <a:off x="228600" y="246233"/>
            <a:ext cx="5190845" cy="369332"/>
          </a:xfrm>
          <a:prstGeom prst="rect">
            <a:avLst/>
          </a:prstGeom>
        </p:spPr>
        <p:txBody>
          <a:bodyPr wrap="none">
            <a:spAutoFit/>
          </a:bodyPr>
          <a:lstStyle/>
          <a:p>
            <a:r>
              <a:rPr lang="en-US" dirty="0">
                <a:solidFill>
                  <a:schemeClr val="bg1">
                    <a:lumMod val="50000"/>
                  </a:schemeClr>
                </a:solidFill>
                <a:latin typeface="Bahnschrift" panose="020B0502040204020203" pitchFamily="34" charset="0"/>
                <a:cs typeface="Arial" panose="020B0604020202020204" pitchFamily="34" charset="0"/>
              </a:rPr>
              <a:t>Next Steps: Climate Change &amp; the Commonwealth</a:t>
            </a:r>
            <a:endParaRPr lang="en-US" dirty="0">
              <a:solidFill>
                <a:schemeClr val="bg1">
                  <a:lumMod val="50000"/>
                </a:schemeClr>
              </a:solidFill>
            </a:endParaRPr>
          </a:p>
        </p:txBody>
      </p:sp>
      <p:sp>
        <p:nvSpPr>
          <p:cNvPr id="16" name="Content Placeholder 2">
            <a:extLst>
              <a:ext uri="{FF2B5EF4-FFF2-40B4-BE49-F238E27FC236}">
                <a16:creationId xmlns:a16="http://schemas.microsoft.com/office/drawing/2014/main" xmlns="" id="{F1E84BF2-2F19-44C1-AD81-92B69D5C596A}"/>
              </a:ext>
            </a:extLst>
          </p:cNvPr>
          <p:cNvSpPr txBox="1">
            <a:spLocks/>
          </p:cNvSpPr>
          <p:nvPr/>
        </p:nvSpPr>
        <p:spPr>
          <a:xfrm>
            <a:off x="304800" y="742950"/>
            <a:ext cx="8229600" cy="1228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spcAft>
                <a:spcPts val="500"/>
              </a:spcAft>
              <a:buNone/>
            </a:pPr>
            <a:r>
              <a:rPr lang="en-US" b="1" dirty="0">
                <a:solidFill>
                  <a:srgbClr val="084D6C"/>
                </a:solidFill>
                <a:latin typeface="Bahnschrift" panose="020B0502040204020203" pitchFamily="34" charset="0"/>
                <a:cs typeface="Arial" panose="020B0604020202020204" pitchFamily="34" charset="0"/>
              </a:rPr>
              <a:t>Bill S.10: </a:t>
            </a:r>
          </a:p>
          <a:p>
            <a:pPr marL="0" indent="0">
              <a:lnSpc>
                <a:spcPct val="80000"/>
              </a:lnSpc>
              <a:spcAft>
                <a:spcPts val="500"/>
              </a:spcAft>
              <a:buNone/>
            </a:pPr>
            <a:r>
              <a:rPr lang="en-US" sz="2000" b="1" dirty="0">
                <a:solidFill>
                  <a:srgbClr val="084D6C"/>
                </a:solidFill>
                <a:latin typeface="Bahnschrift" panose="020B0502040204020203" pitchFamily="34" charset="0"/>
                <a:cs typeface="Arial" panose="020B0604020202020204" pitchFamily="34" charset="0"/>
              </a:rPr>
              <a:t>An Act for Climate Change Adaptation Infrastructure Investments in the Commonwealth</a:t>
            </a:r>
          </a:p>
          <a:p>
            <a:pPr marL="0" indent="0">
              <a:lnSpc>
                <a:spcPct val="80000"/>
              </a:lnSpc>
              <a:spcAft>
                <a:spcPts val="500"/>
              </a:spcAft>
              <a:buNone/>
            </a:pPr>
            <a:endParaRPr lang="en-US" sz="2000" dirty="0">
              <a:latin typeface="Bahnschrift" panose="020B0502040204020203" pitchFamily="34" charset="0"/>
              <a:cs typeface="Arial" panose="020B0604020202020204" pitchFamily="34" charset="0"/>
            </a:endParaRPr>
          </a:p>
          <a:p>
            <a:pPr>
              <a:lnSpc>
                <a:spcPct val="80000"/>
              </a:lnSpc>
              <a:spcAft>
                <a:spcPts val="500"/>
              </a:spcAft>
            </a:pPr>
            <a:endParaRPr lang="en-US" sz="2000" dirty="0">
              <a:latin typeface="Bahnschrift" panose="020B0502040204020203" pitchFamily="34" charset="0"/>
              <a:cs typeface="Arial" panose="020B0604020202020204" pitchFamily="34" charset="0"/>
            </a:endParaRPr>
          </a:p>
          <a:p>
            <a:pPr>
              <a:lnSpc>
                <a:spcPct val="80000"/>
              </a:lnSpc>
            </a:pPr>
            <a:endParaRPr lang="en-US" sz="2200" b="1" dirty="0">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v"/>
            </a:pPr>
            <a:endParaRPr lang="en-US" sz="1000" dirty="0">
              <a:latin typeface="Arial" panose="020B0604020202020204" pitchFamily="34" charset="0"/>
              <a:cs typeface="Arial" panose="020B0604020202020204" pitchFamily="34" charset="0"/>
            </a:endParaRPr>
          </a:p>
        </p:txBody>
      </p:sp>
      <p:pic>
        <p:nvPicPr>
          <p:cNvPr id="6" name="Picture 5" descr="A group of people standing in front of a crowd&#10;&#10;Description automatically generated">
            <a:extLst>
              <a:ext uri="{FF2B5EF4-FFF2-40B4-BE49-F238E27FC236}">
                <a16:creationId xmlns:a16="http://schemas.microsoft.com/office/drawing/2014/main" xmlns="" id="{D20210BF-DEB1-48B5-8E2F-76CE223C8D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2038350"/>
            <a:ext cx="3658493" cy="2438400"/>
          </a:xfrm>
          <a:prstGeom prst="rect">
            <a:avLst/>
          </a:prstGeom>
        </p:spPr>
      </p:pic>
    </p:spTree>
    <p:extLst>
      <p:ext uri="{BB962C8B-B14F-4D97-AF65-F5344CB8AC3E}">
        <p14:creationId xmlns:p14="http://schemas.microsoft.com/office/powerpoint/2010/main" val="2776166755"/>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04B7283-A484-48CD-B896-A6C3EDC50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3947" y="4218821"/>
            <a:ext cx="2256107" cy="848161"/>
          </a:xfrm>
          <a:prstGeom prst="rect">
            <a:avLst/>
          </a:prstGeom>
        </p:spPr>
      </p:pic>
      <p:sp>
        <p:nvSpPr>
          <p:cNvPr id="3" name="Subtitle 2">
            <a:extLst>
              <a:ext uri="{FF2B5EF4-FFF2-40B4-BE49-F238E27FC236}">
                <a16:creationId xmlns:a16="http://schemas.microsoft.com/office/drawing/2014/main" xmlns="" id="{858B2887-9707-4E2A-B79D-EE1BB42C3566}"/>
              </a:ext>
            </a:extLst>
          </p:cNvPr>
          <p:cNvSpPr>
            <a:spLocks noGrp="1"/>
          </p:cNvSpPr>
          <p:nvPr>
            <p:ph type="subTitle" idx="1"/>
          </p:nvPr>
        </p:nvSpPr>
        <p:spPr>
          <a:xfrm>
            <a:off x="1455849" y="1134524"/>
            <a:ext cx="6400799" cy="3230171"/>
          </a:xfrm>
        </p:spPr>
        <p:txBody>
          <a:bodyPr>
            <a:normAutofit lnSpcReduction="10000"/>
          </a:bodyPr>
          <a:lstStyle/>
          <a:p>
            <a:pPr algn="l"/>
            <a:r>
              <a:rPr lang="en-US" sz="1800" dirty="0">
                <a:solidFill>
                  <a:schemeClr val="tx1"/>
                </a:solidFill>
              </a:rPr>
              <a:t>EEA is conducting an </a:t>
            </a:r>
            <a:r>
              <a:rPr lang="en-US" sz="1800" b="1" u="sng" dirty="0">
                <a:solidFill>
                  <a:schemeClr val="tx1"/>
                </a:solidFill>
              </a:rPr>
              <a:t>80x50 Study</a:t>
            </a:r>
            <a:r>
              <a:rPr lang="en-US" sz="1800" b="1" dirty="0">
                <a:solidFill>
                  <a:schemeClr val="tx1"/>
                </a:solidFill>
              </a:rPr>
              <a:t> </a:t>
            </a:r>
            <a:r>
              <a:rPr lang="en-US" sz="1800" dirty="0">
                <a:solidFill>
                  <a:schemeClr val="tx1"/>
                </a:solidFill>
              </a:rPr>
              <a:t>to identify the strategies, policies, and implementation pathways for MA to achieve at least 80% Greenhouse Gas reductions by 2050. </a:t>
            </a:r>
          </a:p>
          <a:p>
            <a:pPr algn="l"/>
            <a:endParaRPr lang="en-US" sz="1800" dirty="0">
              <a:solidFill>
                <a:schemeClr val="tx1"/>
              </a:solidFill>
            </a:endParaRPr>
          </a:p>
          <a:p>
            <a:pPr algn="l"/>
            <a:r>
              <a:rPr lang="en-US" sz="1800" dirty="0">
                <a:solidFill>
                  <a:schemeClr val="tx1"/>
                </a:solidFill>
              </a:rPr>
              <a:t>The results of that research will be published in a </a:t>
            </a:r>
            <a:r>
              <a:rPr lang="en-US" sz="1800" b="1" dirty="0">
                <a:solidFill>
                  <a:schemeClr val="tx1"/>
                </a:solidFill>
              </a:rPr>
              <a:t>2050 Roadmap report </a:t>
            </a:r>
            <a:r>
              <a:rPr lang="en-US" sz="1800" dirty="0">
                <a:solidFill>
                  <a:schemeClr val="tx1"/>
                </a:solidFill>
              </a:rPr>
              <a:t>and will inform the setting of a </a:t>
            </a:r>
            <a:r>
              <a:rPr lang="en-US" sz="1800" b="1" dirty="0">
                <a:solidFill>
                  <a:schemeClr val="tx1"/>
                </a:solidFill>
              </a:rPr>
              <a:t>2030 GHG emissions limit </a:t>
            </a:r>
            <a:r>
              <a:rPr lang="en-US" sz="1800" dirty="0">
                <a:solidFill>
                  <a:schemeClr val="tx1"/>
                </a:solidFill>
              </a:rPr>
              <a:t>and the development of the </a:t>
            </a:r>
            <a:r>
              <a:rPr lang="en-US" sz="1800" b="1" dirty="0">
                <a:solidFill>
                  <a:schemeClr val="tx1"/>
                </a:solidFill>
              </a:rPr>
              <a:t>Clean Energy and Climate Plan for 2030</a:t>
            </a:r>
            <a:r>
              <a:rPr lang="en-US" sz="1800" dirty="0">
                <a:solidFill>
                  <a:schemeClr val="tx1"/>
                </a:solidFill>
              </a:rPr>
              <a:t>.</a:t>
            </a:r>
          </a:p>
          <a:p>
            <a:endParaRPr lang="en-US" sz="1800" dirty="0">
              <a:solidFill>
                <a:schemeClr val="tx1"/>
              </a:solidFill>
            </a:endParaRPr>
          </a:p>
          <a:p>
            <a:r>
              <a:rPr lang="en-US" sz="1800" dirty="0">
                <a:solidFill>
                  <a:schemeClr val="tx1"/>
                </a:solidFill>
              </a:rPr>
              <a:t>More information and opportunities to get involved:</a:t>
            </a:r>
          </a:p>
          <a:p>
            <a:r>
              <a:rPr lang="en-US" sz="1800" u="sng" dirty="0">
                <a:solidFill>
                  <a:schemeClr val="tx1"/>
                </a:solidFill>
                <a:hlinkClick r:id="rId4">
                  <a:extLst>
                    <a:ext uri="{A12FA001-AC4F-418D-AE19-62706E023703}">
                      <ahyp:hlinkClr xmlns:ahyp="http://schemas.microsoft.com/office/drawing/2018/hyperlinkcolor" xmlns="" val="tx"/>
                    </a:ext>
                  </a:extLst>
                </a:hlinkClick>
              </a:rPr>
              <a:t>www.mass.gov</a:t>
            </a:r>
            <a:r>
              <a:rPr lang="en-US" sz="1800" u="sng">
                <a:solidFill>
                  <a:schemeClr val="tx1"/>
                </a:solidFill>
                <a:hlinkClick r:id="rId4">
                  <a:extLst>
                    <a:ext uri="{A12FA001-AC4F-418D-AE19-62706E023703}">
                      <ahyp:hlinkClr xmlns:ahyp="http://schemas.microsoft.com/office/drawing/2018/hyperlinkcolor" xmlns="" val="tx"/>
                    </a:ext>
                  </a:extLst>
                </a:hlinkClick>
              </a:rPr>
              <a:t>/</a:t>
            </a:r>
            <a:r>
              <a:rPr lang="en-US" sz="1800" u="sng">
                <a:solidFill>
                  <a:schemeClr val="tx1"/>
                </a:solidFill>
              </a:rPr>
              <a:t>2050Roadmap</a:t>
            </a:r>
            <a:endParaRPr lang="en-US" sz="1800" dirty="0">
              <a:solidFill>
                <a:schemeClr val="tx1"/>
              </a:solidFill>
            </a:endParaRPr>
          </a:p>
        </p:txBody>
      </p:sp>
      <p:sp>
        <p:nvSpPr>
          <p:cNvPr id="2" name="Title 1">
            <a:extLst>
              <a:ext uri="{FF2B5EF4-FFF2-40B4-BE49-F238E27FC236}">
                <a16:creationId xmlns:a16="http://schemas.microsoft.com/office/drawing/2014/main" xmlns="" id="{8CB3DD3C-7306-490B-A857-130A9C322957}"/>
              </a:ext>
            </a:extLst>
          </p:cNvPr>
          <p:cNvSpPr>
            <a:spLocks noGrp="1"/>
          </p:cNvSpPr>
          <p:nvPr>
            <p:ph type="ctrTitle" idx="4294967295"/>
          </p:nvPr>
        </p:nvSpPr>
        <p:spPr>
          <a:xfrm>
            <a:off x="1143000" y="266955"/>
            <a:ext cx="6858000" cy="511850"/>
          </a:xfrm>
        </p:spPr>
        <p:txBody>
          <a:bodyPr>
            <a:normAutofit fontScale="90000"/>
          </a:bodyPr>
          <a:lstStyle/>
          <a:p>
            <a:pPr algn="ctr"/>
            <a:r>
              <a:rPr lang="en-US" b="1" dirty="0"/>
              <a:t>MA 2050 Decarbonization Plan</a:t>
            </a:r>
            <a:endParaRPr lang="en-US" dirty="0"/>
          </a:p>
        </p:txBody>
      </p:sp>
      <p:pic>
        <p:nvPicPr>
          <p:cNvPr id="6" name="Picture 4" descr="Image result for energy and environmental affairs  Logo">
            <a:extLst>
              <a:ext uri="{FF2B5EF4-FFF2-40B4-BE49-F238E27FC236}">
                <a16:creationId xmlns:a16="http://schemas.microsoft.com/office/drawing/2014/main" xmlns="" id="{53956D8C-CCF6-4E7E-A5EC-78BFC74C9D4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49476" y="133350"/>
            <a:ext cx="1142124" cy="11421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xmlns="" id="{41FA5937-A410-4C2F-9290-E239EB4E6F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5228" y="108565"/>
            <a:ext cx="1142124" cy="114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26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157" y="-742950"/>
            <a:ext cx="8378288" cy="2914650"/>
          </a:xfrm>
        </p:spPr>
        <p:txBody>
          <a:bodyPr>
            <a:normAutofit/>
          </a:bodyPr>
          <a:lstStyle/>
          <a:p>
            <a:pPr algn="l"/>
            <a:r>
              <a:rPr lang="en-US" sz="2800" b="1" dirty="0">
                <a:solidFill>
                  <a:srgbClr val="084D6C"/>
                </a:solidFill>
                <a:latin typeface="Bahnschrift" panose="020B0502040204020203" pitchFamily="34" charset="0"/>
                <a:cs typeface="Arial" panose="020B0604020202020204" pitchFamily="34" charset="0"/>
              </a:rPr>
              <a:t>Massachusetts State Hazard Mitigation and Climate Adaptation Plan (SHMCAP) - September 2018</a:t>
            </a:r>
            <a:endParaRPr lang="en-US" sz="2800" dirty="0">
              <a:solidFill>
                <a:srgbClr val="084D6C"/>
              </a:solidFill>
            </a:endParaRPr>
          </a:p>
        </p:txBody>
      </p:sp>
      <p:sp>
        <p:nvSpPr>
          <p:cNvPr id="13" name="Slide Number Placeholder 12"/>
          <p:cNvSpPr>
            <a:spLocks noGrp="1"/>
          </p:cNvSpPr>
          <p:nvPr>
            <p:ph type="sldNum" sz="quarter" idx="12"/>
          </p:nvPr>
        </p:nvSpPr>
        <p:spPr/>
        <p:txBody>
          <a:bodyPr/>
          <a:lstStyle/>
          <a:p>
            <a:fld id="{6509DE52-BBE8-45A2-A90E-3A8290AF1026}" type="slidenum">
              <a:rPr lang="en-US" smtClean="0">
                <a:solidFill>
                  <a:srgbClr val="4C5C65">
                    <a:lumMod val="60000"/>
                    <a:lumOff val="40000"/>
                  </a:srgbClr>
                </a:solidFill>
              </a:rPr>
              <a:pPr/>
              <a:t>3</a:t>
            </a:fld>
            <a:endParaRPr lang="en-US">
              <a:solidFill>
                <a:srgbClr val="4C5C65">
                  <a:lumMod val="60000"/>
                  <a:lumOff val="40000"/>
                </a:srgb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39" y="2285970"/>
            <a:ext cx="3745344" cy="1430901"/>
          </a:xfrm>
          <a:prstGeom prst="rect">
            <a:avLst/>
          </a:prstGeom>
        </p:spPr>
      </p:pic>
      <p:sp>
        <p:nvSpPr>
          <p:cNvPr id="15" name="Content Placeholder 1">
            <a:extLst>
              <a:ext uri="{FF2B5EF4-FFF2-40B4-BE49-F238E27FC236}">
                <a16:creationId xmlns:a16="http://schemas.microsoft.com/office/drawing/2014/main" xmlns="" id="{B06AB5BB-DE3C-4420-A04C-DA20C96449B5}"/>
              </a:ext>
            </a:extLst>
          </p:cNvPr>
          <p:cNvSpPr txBox="1">
            <a:spLocks/>
          </p:cNvSpPr>
          <p:nvPr/>
        </p:nvSpPr>
        <p:spPr>
          <a:xfrm>
            <a:off x="4405990" y="3669023"/>
            <a:ext cx="4204605" cy="807727"/>
          </a:xfrm>
          <a:prstGeom prst="rect">
            <a:avLst/>
          </a:prstGeom>
          <a:noFill/>
          <a:ln w="28575">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300"/>
              </a:spcAft>
              <a:buNone/>
            </a:pPr>
            <a:r>
              <a:rPr lang="en-US" sz="1400" dirty="0">
                <a:latin typeface="Bahnschrift" panose="020B0502040204020203" pitchFamily="34" charset="0"/>
                <a:cs typeface="Arial" panose="020B0604020202020204" pitchFamily="34" charset="0"/>
              </a:rPr>
              <a:t>Evaluates the Commonwealth’s existing capabilities to implement </a:t>
            </a:r>
            <a:r>
              <a:rPr lang="en-US" sz="1600" b="1" dirty="0">
                <a:solidFill>
                  <a:srgbClr val="0094C8"/>
                </a:solidFill>
                <a:latin typeface="Bahnschrift" panose="020B0502040204020203" pitchFamily="34" charset="0"/>
                <a:cs typeface="Arial" panose="020B0604020202020204" pitchFamily="34" charset="0"/>
              </a:rPr>
              <a:t>agency-specific and statewide activities</a:t>
            </a:r>
            <a:r>
              <a:rPr lang="en-US" sz="1400" dirty="0">
                <a:latin typeface="Bahnschrift" panose="020B0502040204020203" pitchFamily="34" charset="0"/>
                <a:cs typeface="Arial" panose="020B0604020202020204" pitchFamily="34" charset="0"/>
              </a:rPr>
              <a:t> to reduce risk and increase resilience</a:t>
            </a:r>
          </a:p>
          <a:p>
            <a:pPr marL="0" indent="0">
              <a:spcAft>
                <a:spcPts val="300"/>
              </a:spcAft>
              <a:buNone/>
            </a:pPr>
            <a:endParaRPr lang="en-US" sz="1400" dirty="0">
              <a:latin typeface="Bahnschrift" panose="020B0502040204020203"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93310DCD-0BB1-4565-A01C-B96F434B3AD3}"/>
              </a:ext>
            </a:extLst>
          </p:cNvPr>
          <p:cNvSpPr/>
          <p:nvPr/>
        </p:nvSpPr>
        <p:spPr>
          <a:xfrm>
            <a:off x="4417640" y="1733696"/>
            <a:ext cx="4310647" cy="1015663"/>
          </a:xfrm>
          <a:prstGeom prst="rect">
            <a:avLst/>
          </a:prstGeom>
          <a:ln w="28575">
            <a:noFill/>
          </a:ln>
        </p:spPr>
        <p:txBody>
          <a:bodyPr wrap="square">
            <a:spAutoFit/>
          </a:bodyPr>
          <a:lstStyle/>
          <a:p>
            <a:pPr>
              <a:spcAft>
                <a:spcPts val="300"/>
              </a:spcAft>
            </a:pPr>
            <a:r>
              <a:rPr lang="en-US" sz="1400" dirty="0">
                <a:latin typeface="Bahnschrift" panose="020B0502040204020203" pitchFamily="34" charset="0"/>
                <a:cs typeface="Arial" panose="020B0604020202020204" pitchFamily="34" charset="0"/>
              </a:rPr>
              <a:t>Acknowledges that climate change is already worsening natural hazards, </a:t>
            </a:r>
            <a:r>
              <a:rPr lang="en-US" sz="1600" b="1" dirty="0">
                <a:solidFill>
                  <a:srgbClr val="0094C8"/>
                </a:solidFill>
                <a:latin typeface="Bahnschrift" panose="020B0502040204020203" pitchFamily="34" charset="0"/>
                <a:cs typeface="Arial" panose="020B0604020202020204" pitchFamily="34" charset="0"/>
              </a:rPr>
              <a:t>integrating information and planning elements</a:t>
            </a:r>
            <a:r>
              <a:rPr lang="en-US" sz="1400" dirty="0">
                <a:latin typeface="Bahnschrift" panose="020B0502040204020203" pitchFamily="34" charset="0"/>
                <a:cs typeface="Arial" panose="020B0604020202020204" pitchFamily="34" charset="0"/>
              </a:rPr>
              <a:t> for 14 natural hazards that affect the Commonwealth</a:t>
            </a:r>
          </a:p>
        </p:txBody>
      </p:sp>
      <p:sp>
        <p:nvSpPr>
          <p:cNvPr id="4" name="Rectangle 3">
            <a:extLst>
              <a:ext uri="{FF2B5EF4-FFF2-40B4-BE49-F238E27FC236}">
                <a16:creationId xmlns:a16="http://schemas.microsoft.com/office/drawing/2014/main" xmlns="" id="{2C4D8F3D-4254-4FDB-B301-36DACA6CAF35}"/>
              </a:ext>
            </a:extLst>
          </p:cNvPr>
          <p:cNvSpPr/>
          <p:nvPr/>
        </p:nvSpPr>
        <p:spPr>
          <a:xfrm>
            <a:off x="4413526" y="2932192"/>
            <a:ext cx="4310646" cy="553998"/>
          </a:xfrm>
          <a:prstGeom prst="rect">
            <a:avLst/>
          </a:prstGeom>
          <a:ln w="28575">
            <a:noFill/>
          </a:ln>
        </p:spPr>
        <p:txBody>
          <a:bodyPr wrap="square">
            <a:spAutoFit/>
          </a:bodyPr>
          <a:lstStyle/>
          <a:p>
            <a:pPr>
              <a:spcAft>
                <a:spcPts val="300"/>
              </a:spcAft>
            </a:pPr>
            <a:r>
              <a:rPr lang="en-US" sz="1400" dirty="0">
                <a:latin typeface="Bahnschrift" panose="020B0502040204020203" pitchFamily="34" charset="0"/>
                <a:cs typeface="Arial" panose="020B0604020202020204" pitchFamily="34" charset="0"/>
              </a:rPr>
              <a:t>Uses </a:t>
            </a:r>
            <a:r>
              <a:rPr lang="en-US" sz="1600" b="1" dirty="0">
                <a:solidFill>
                  <a:srgbClr val="0094C8"/>
                </a:solidFill>
                <a:latin typeface="Bahnschrift" panose="020B0502040204020203" pitchFamily="34" charset="0"/>
                <a:cs typeface="Arial" panose="020B0604020202020204" pitchFamily="34" charset="0"/>
              </a:rPr>
              <a:t>best scientific data and projections</a:t>
            </a:r>
            <a:r>
              <a:rPr lang="en-US" sz="1400" dirty="0">
                <a:latin typeface="Bahnschrift" panose="020B0502040204020203" pitchFamily="34" charset="0"/>
                <a:cs typeface="Arial" panose="020B0604020202020204" pitchFamily="34" charset="0"/>
              </a:rPr>
              <a:t> to assess risk and vulnerability</a:t>
            </a:r>
          </a:p>
        </p:txBody>
      </p:sp>
      <p:cxnSp>
        <p:nvCxnSpPr>
          <p:cNvPr id="10" name="Straight Arrow Connector 9">
            <a:extLst>
              <a:ext uri="{FF2B5EF4-FFF2-40B4-BE49-F238E27FC236}">
                <a16:creationId xmlns:a16="http://schemas.microsoft.com/office/drawing/2014/main" xmlns="" id="{FD444794-82CB-4AE5-B0F4-77C6B6DB5608}"/>
              </a:ext>
            </a:extLst>
          </p:cNvPr>
          <p:cNvCxnSpPr>
            <a:cxnSpLocks/>
          </p:cNvCxnSpPr>
          <p:nvPr/>
        </p:nvCxnSpPr>
        <p:spPr>
          <a:xfrm flipV="1">
            <a:off x="4098002" y="3105149"/>
            <a:ext cx="257070" cy="1"/>
          </a:xfrm>
          <a:prstGeom prst="straightConnector1">
            <a:avLst/>
          </a:prstGeom>
          <a:ln w="38100">
            <a:solidFill>
              <a:srgbClr val="084D6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FDB1988-3E66-49D7-8576-44E15903A5F7}"/>
              </a:ext>
            </a:extLst>
          </p:cNvPr>
          <p:cNvCxnSpPr>
            <a:cxnSpLocks/>
          </p:cNvCxnSpPr>
          <p:nvPr/>
        </p:nvCxnSpPr>
        <p:spPr>
          <a:xfrm>
            <a:off x="4114800" y="1885950"/>
            <a:ext cx="0" cy="1905000"/>
          </a:xfrm>
          <a:prstGeom prst="line">
            <a:avLst/>
          </a:prstGeom>
          <a:ln w="38100">
            <a:solidFill>
              <a:srgbClr val="084D6C"/>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1DF3DA5D-CF4D-4FEE-A76D-F5C14F824536}"/>
              </a:ext>
            </a:extLst>
          </p:cNvPr>
          <p:cNvCxnSpPr>
            <a:cxnSpLocks/>
          </p:cNvCxnSpPr>
          <p:nvPr/>
        </p:nvCxnSpPr>
        <p:spPr>
          <a:xfrm flipV="1">
            <a:off x="4098200" y="3790950"/>
            <a:ext cx="257070" cy="1"/>
          </a:xfrm>
          <a:prstGeom prst="straightConnector1">
            <a:avLst/>
          </a:prstGeom>
          <a:ln w="38100">
            <a:solidFill>
              <a:srgbClr val="084D6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BD9153ED-3851-4F77-BE71-62CD39CBD50D}"/>
              </a:ext>
            </a:extLst>
          </p:cNvPr>
          <p:cNvCxnSpPr>
            <a:cxnSpLocks/>
          </p:cNvCxnSpPr>
          <p:nvPr/>
        </p:nvCxnSpPr>
        <p:spPr>
          <a:xfrm flipV="1">
            <a:off x="4098002" y="1885950"/>
            <a:ext cx="257070" cy="1"/>
          </a:xfrm>
          <a:prstGeom prst="straightConnector1">
            <a:avLst/>
          </a:prstGeom>
          <a:ln w="38100">
            <a:solidFill>
              <a:srgbClr val="084D6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459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701865" y="232016"/>
            <a:ext cx="6193749" cy="3139321"/>
          </a:xfrm>
          <a:prstGeom prst="rect">
            <a:avLst/>
          </a:prstGeom>
          <a:noFill/>
        </p:spPr>
        <p:txBody>
          <a:bodyPr wrap="square" rtlCol="0" anchor="t">
            <a:spAutoFit/>
          </a:bodyPr>
          <a:lstStyle/>
          <a:p>
            <a:pPr algn="r"/>
            <a:r>
              <a:rPr lang="en-US" b="1" dirty="0">
                <a:latin typeface="Bahnschrift"/>
                <a:cs typeface="Arial"/>
              </a:rPr>
              <a:t>Michelle.Rowden@Mass.gov</a:t>
            </a:r>
          </a:p>
          <a:p>
            <a:pPr algn="r"/>
            <a:r>
              <a:rPr lang="en-US" b="1" dirty="0">
                <a:latin typeface="Bahnschrift"/>
                <a:cs typeface="Arial"/>
              </a:rPr>
              <a:t>Carolyn.Meklenburg@Mass.gov</a:t>
            </a:r>
            <a:endParaRPr lang="en-US" dirty="0"/>
          </a:p>
          <a:p>
            <a:pPr algn="r"/>
            <a:r>
              <a:rPr lang="en-US" dirty="0">
                <a:latin typeface="Bahnschrift" panose="020B0502040204020203" pitchFamily="34" charset="0"/>
                <a:cs typeface="Arial" panose="020B0604020202020204" pitchFamily="34" charset="0"/>
              </a:rPr>
              <a:t>https://www.mass.gov/municipal-vulnerability-preparedness-program</a:t>
            </a:r>
          </a:p>
          <a:p>
            <a:pPr algn="r"/>
            <a:endParaRPr lang="en-US" b="1" dirty="0">
              <a:latin typeface="Bahnschrift" panose="020B0502040204020203" pitchFamily="34" charset="0"/>
              <a:cs typeface="Arial" panose="020B0604020202020204" pitchFamily="34" charset="0"/>
            </a:endParaRPr>
          </a:p>
          <a:p>
            <a:pPr algn="r"/>
            <a:endParaRPr lang="en-US" b="1" dirty="0">
              <a:latin typeface="Bahnschrift" panose="020B0502040204020203"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https://www.mass.gov/municipal-vulnerability-preparedness-program</a:t>
            </a:r>
          </a:p>
          <a:p>
            <a:endParaRPr lang="en-US" dirty="0">
              <a:latin typeface="Century Gothic" panose="020B0502020202020204" pitchFamily="34" charset="0"/>
            </a:endParaRPr>
          </a:p>
        </p:txBody>
      </p:sp>
      <p:pic>
        <p:nvPicPr>
          <p:cNvPr id="5" name="Picture 2" descr="http://pics4.city-data.com/cpicc/cfiles74103.jpg"/>
          <p:cNvPicPr>
            <a:picLocks noChangeAspect="1" noChangeArrowheads="1"/>
          </p:cNvPicPr>
          <p:nvPr/>
        </p:nvPicPr>
        <p:blipFill rotWithShape="1">
          <a:blip r:embed="rId3">
            <a:extLst>
              <a:ext uri="{28A0092B-C50C-407E-A947-70E740481C1C}">
                <a14:useLocalDpi xmlns:a14="http://schemas.microsoft.com/office/drawing/2010/main" val="0"/>
              </a:ext>
            </a:extLst>
          </a:blip>
          <a:srcRect t="15567" b="8828"/>
          <a:stretch/>
        </p:blipFill>
        <p:spPr bwMode="auto">
          <a:xfrm>
            <a:off x="10438" y="1657351"/>
            <a:ext cx="9146752" cy="441215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C10594C-12C3-49D5-B979-B8F1D822F98F}" type="slidenum">
              <a:rPr lang="en-US" smtClean="0"/>
              <a:t>30</a:t>
            </a:fld>
            <a:endParaRPr lang="en-US"/>
          </a:p>
        </p:txBody>
      </p:sp>
      <p:pic>
        <p:nvPicPr>
          <p:cNvPr id="8" name="Picture 2" descr="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677" y="232016"/>
            <a:ext cx="968133" cy="9681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energy and environmental affairs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33272" y="232016"/>
            <a:ext cx="968132" cy="96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xmlns="" id="{924F64C6-E663-4406-8865-FEA60CA8E65D}"/>
              </a:ext>
            </a:extLst>
          </p:cNvPr>
          <p:cNvCxnSpPr>
            <a:cxnSpLocks/>
          </p:cNvCxnSpPr>
          <p:nvPr/>
        </p:nvCxnSpPr>
        <p:spPr>
          <a:xfrm>
            <a:off x="2129933" y="1446468"/>
            <a:ext cx="918624" cy="286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6509DE52-BBE8-45A2-A90E-3A8290AF1026}" type="slidenum">
              <a:rPr lang="en-US" smtClean="0">
                <a:solidFill>
                  <a:srgbClr val="4C5C65">
                    <a:lumMod val="60000"/>
                    <a:lumOff val="40000"/>
                  </a:srgbClr>
                </a:solidFill>
              </a:rPr>
              <a:pPr/>
              <a:t>4</a:t>
            </a:fld>
            <a:endParaRPr lang="en-US">
              <a:solidFill>
                <a:srgbClr val="4C5C65">
                  <a:lumMod val="60000"/>
                  <a:lumOff val="40000"/>
                </a:srgbClr>
              </a:solidFill>
            </a:endParaRPr>
          </a:p>
        </p:txBody>
      </p:sp>
      <p:grpSp>
        <p:nvGrpSpPr>
          <p:cNvPr id="5" name="Group 4">
            <a:extLst>
              <a:ext uri="{FF2B5EF4-FFF2-40B4-BE49-F238E27FC236}">
                <a16:creationId xmlns:a16="http://schemas.microsoft.com/office/drawing/2014/main" xmlns="" id="{7A98BBB5-3809-4F9A-96EC-425E273F6644}"/>
              </a:ext>
            </a:extLst>
          </p:cNvPr>
          <p:cNvGrpSpPr/>
          <p:nvPr/>
        </p:nvGrpSpPr>
        <p:grpSpPr>
          <a:xfrm>
            <a:off x="1431921" y="1367797"/>
            <a:ext cx="2564912" cy="3277280"/>
            <a:chOff x="1431921" y="1367797"/>
            <a:chExt cx="2564912" cy="3277280"/>
          </a:xfrm>
        </p:grpSpPr>
        <p:sp>
          <p:nvSpPr>
            <p:cNvPr id="27" name="Rectangle 26">
              <a:extLst>
                <a:ext uri="{FF2B5EF4-FFF2-40B4-BE49-F238E27FC236}">
                  <a16:creationId xmlns:a16="http://schemas.microsoft.com/office/drawing/2014/main" xmlns="" id="{1642FF4E-BB07-49EB-834E-0641A85712A9}"/>
                </a:ext>
              </a:extLst>
            </p:cNvPr>
            <p:cNvSpPr/>
            <p:nvPr/>
          </p:nvSpPr>
          <p:spPr>
            <a:xfrm>
              <a:off x="2777633" y="1367797"/>
              <a:ext cx="12192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Inland flooding</a:t>
              </a:r>
            </a:p>
          </p:txBody>
        </p:sp>
        <p:sp>
          <p:nvSpPr>
            <p:cNvPr id="37" name="Rectangle 36">
              <a:extLst>
                <a:ext uri="{FF2B5EF4-FFF2-40B4-BE49-F238E27FC236}">
                  <a16:creationId xmlns:a16="http://schemas.microsoft.com/office/drawing/2014/main" xmlns="" id="{BF7C592E-3BDA-4EBA-8C08-1753E306CFA7}"/>
                </a:ext>
              </a:extLst>
            </p:cNvPr>
            <p:cNvSpPr/>
            <p:nvPr/>
          </p:nvSpPr>
          <p:spPr>
            <a:xfrm>
              <a:off x="3234833" y="1608172"/>
              <a:ext cx="7620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Drought</a:t>
              </a:r>
            </a:p>
          </p:txBody>
        </p:sp>
        <p:sp>
          <p:nvSpPr>
            <p:cNvPr id="38" name="Rectangle 37">
              <a:extLst>
                <a:ext uri="{FF2B5EF4-FFF2-40B4-BE49-F238E27FC236}">
                  <a16:creationId xmlns:a16="http://schemas.microsoft.com/office/drawing/2014/main" xmlns="" id="{E8F07DFB-B897-496F-B874-28838F2EAC85}"/>
                </a:ext>
              </a:extLst>
            </p:cNvPr>
            <p:cNvSpPr/>
            <p:nvPr/>
          </p:nvSpPr>
          <p:spPr>
            <a:xfrm>
              <a:off x="3082433" y="1848547"/>
              <a:ext cx="9144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Landslide</a:t>
              </a:r>
            </a:p>
          </p:txBody>
        </p:sp>
        <p:sp>
          <p:nvSpPr>
            <p:cNvPr id="42" name="Rectangle 41">
              <a:extLst>
                <a:ext uri="{FF2B5EF4-FFF2-40B4-BE49-F238E27FC236}">
                  <a16:creationId xmlns:a16="http://schemas.microsoft.com/office/drawing/2014/main" xmlns="" id="{7CFCEF4D-FEEC-4447-9EE9-CFFD007C9CE1}"/>
                </a:ext>
              </a:extLst>
            </p:cNvPr>
            <p:cNvSpPr/>
            <p:nvPr/>
          </p:nvSpPr>
          <p:spPr>
            <a:xfrm>
              <a:off x="2714378" y="2088922"/>
              <a:ext cx="1282455"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Coastal flooding</a:t>
              </a:r>
            </a:p>
          </p:txBody>
        </p:sp>
        <p:sp>
          <p:nvSpPr>
            <p:cNvPr id="43" name="Rectangle 42">
              <a:extLst>
                <a:ext uri="{FF2B5EF4-FFF2-40B4-BE49-F238E27FC236}">
                  <a16:creationId xmlns:a16="http://schemas.microsoft.com/office/drawing/2014/main" xmlns="" id="{DCA82E5C-F3AD-494F-83B5-302C0CA68641}"/>
                </a:ext>
              </a:extLst>
            </p:cNvPr>
            <p:cNvSpPr/>
            <p:nvPr/>
          </p:nvSpPr>
          <p:spPr>
            <a:xfrm>
              <a:off x="2714378" y="2329297"/>
              <a:ext cx="1282455"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Coastal erosion</a:t>
              </a:r>
            </a:p>
          </p:txBody>
        </p:sp>
        <p:sp>
          <p:nvSpPr>
            <p:cNvPr id="44" name="Rectangle 43">
              <a:extLst>
                <a:ext uri="{FF2B5EF4-FFF2-40B4-BE49-F238E27FC236}">
                  <a16:creationId xmlns:a16="http://schemas.microsoft.com/office/drawing/2014/main" xmlns="" id="{64C958BE-A67B-4FCB-BFC0-4BCC2948CFC8}"/>
                </a:ext>
              </a:extLst>
            </p:cNvPr>
            <p:cNvSpPr/>
            <p:nvPr/>
          </p:nvSpPr>
          <p:spPr>
            <a:xfrm>
              <a:off x="3171578" y="2569672"/>
              <a:ext cx="825255"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Tsunami</a:t>
              </a:r>
            </a:p>
          </p:txBody>
        </p:sp>
        <p:sp>
          <p:nvSpPr>
            <p:cNvPr id="45" name="Rectangle 44">
              <a:extLst>
                <a:ext uri="{FF2B5EF4-FFF2-40B4-BE49-F238E27FC236}">
                  <a16:creationId xmlns:a16="http://schemas.microsoft.com/office/drawing/2014/main" xmlns="" id="{72A80CE7-DDA2-41A4-BE23-294DE088C078}"/>
                </a:ext>
              </a:extLst>
            </p:cNvPr>
            <p:cNvSpPr/>
            <p:nvPr/>
          </p:nvSpPr>
          <p:spPr>
            <a:xfrm>
              <a:off x="2257177" y="2810047"/>
              <a:ext cx="1739656"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Extreme temperatures</a:t>
              </a:r>
            </a:p>
          </p:txBody>
        </p:sp>
        <p:sp>
          <p:nvSpPr>
            <p:cNvPr id="46" name="Rectangle 45">
              <a:extLst>
                <a:ext uri="{FF2B5EF4-FFF2-40B4-BE49-F238E27FC236}">
                  <a16:creationId xmlns:a16="http://schemas.microsoft.com/office/drawing/2014/main" xmlns="" id="{D7FE60A7-2242-4958-BDE8-58AA0743C986}"/>
                </a:ext>
              </a:extLst>
            </p:cNvPr>
            <p:cNvSpPr/>
            <p:nvPr/>
          </p:nvSpPr>
          <p:spPr>
            <a:xfrm>
              <a:off x="3247777" y="3050422"/>
              <a:ext cx="749056"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Wildfire</a:t>
              </a:r>
            </a:p>
          </p:txBody>
        </p:sp>
        <p:sp>
          <p:nvSpPr>
            <p:cNvPr id="47" name="Rectangle 46">
              <a:extLst>
                <a:ext uri="{FF2B5EF4-FFF2-40B4-BE49-F238E27FC236}">
                  <a16:creationId xmlns:a16="http://schemas.microsoft.com/office/drawing/2014/main" xmlns="" id="{328698ED-6BC2-40A5-BFE3-ECC84418CF0B}"/>
                </a:ext>
              </a:extLst>
            </p:cNvPr>
            <p:cNvSpPr/>
            <p:nvPr/>
          </p:nvSpPr>
          <p:spPr>
            <a:xfrm>
              <a:off x="2701434" y="3290797"/>
              <a:ext cx="1295399"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Invasive species</a:t>
              </a:r>
            </a:p>
          </p:txBody>
        </p:sp>
        <p:sp>
          <p:nvSpPr>
            <p:cNvPr id="48" name="Rectangle 47">
              <a:extLst>
                <a:ext uri="{FF2B5EF4-FFF2-40B4-BE49-F238E27FC236}">
                  <a16:creationId xmlns:a16="http://schemas.microsoft.com/office/drawing/2014/main" xmlns="" id="{1C53E3EB-249F-4360-B162-3CD8324CFE0F}"/>
                </a:ext>
              </a:extLst>
            </p:cNvPr>
            <p:cNvSpPr/>
            <p:nvPr/>
          </p:nvSpPr>
          <p:spPr>
            <a:xfrm>
              <a:off x="1889121" y="3531172"/>
              <a:ext cx="2107712"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Hurricanes/ Tropical storms</a:t>
              </a:r>
            </a:p>
          </p:txBody>
        </p:sp>
        <p:sp>
          <p:nvSpPr>
            <p:cNvPr id="49" name="Rectangle 48">
              <a:extLst>
                <a:ext uri="{FF2B5EF4-FFF2-40B4-BE49-F238E27FC236}">
                  <a16:creationId xmlns:a16="http://schemas.microsoft.com/office/drawing/2014/main" xmlns="" id="{0C312E45-B6DC-49FF-AF6D-008B6BD66F7C}"/>
                </a:ext>
              </a:extLst>
            </p:cNvPr>
            <p:cNvSpPr/>
            <p:nvPr/>
          </p:nvSpPr>
          <p:spPr>
            <a:xfrm>
              <a:off x="1431921" y="3771547"/>
              <a:ext cx="2564912"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Severe winter storms / Nor’easters</a:t>
              </a:r>
            </a:p>
          </p:txBody>
        </p:sp>
        <p:sp>
          <p:nvSpPr>
            <p:cNvPr id="50" name="Rectangle 49">
              <a:extLst>
                <a:ext uri="{FF2B5EF4-FFF2-40B4-BE49-F238E27FC236}">
                  <a16:creationId xmlns:a16="http://schemas.microsoft.com/office/drawing/2014/main" xmlns="" id="{FC6B68B6-5500-4BB9-A972-F2C9AEE3B460}"/>
                </a:ext>
              </a:extLst>
            </p:cNvPr>
            <p:cNvSpPr/>
            <p:nvPr/>
          </p:nvSpPr>
          <p:spPr>
            <a:xfrm>
              <a:off x="3032122" y="4011922"/>
              <a:ext cx="964711"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Tornadoes</a:t>
              </a:r>
            </a:p>
          </p:txBody>
        </p:sp>
        <p:sp>
          <p:nvSpPr>
            <p:cNvPr id="51" name="Rectangle 50">
              <a:extLst>
                <a:ext uri="{FF2B5EF4-FFF2-40B4-BE49-F238E27FC236}">
                  <a16:creationId xmlns:a16="http://schemas.microsoft.com/office/drawing/2014/main" xmlns="" id="{05D9F491-3A77-4A81-BB09-0A8EA069442E}"/>
                </a:ext>
              </a:extLst>
            </p:cNvPr>
            <p:cNvSpPr/>
            <p:nvPr/>
          </p:nvSpPr>
          <p:spPr>
            <a:xfrm>
              <a:off x="2346321" y="4252297"/>
              <a:ext cx="1650512"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Other severe weather</a:t>
              </a:r>
            </a:p>
          </p:txBody>
        </p:sp>
        <p:sp>
          <p:nvSpPr>
            <p:cNvPr id="52" name="Rectangle 51">
              <a:extLst>
                <a:ext uri="{FF2B5EF4-FFF2-40B4-BE49-F238E27FC236}">
                  <a16:creationId xmlns:a16="http://schemas.microsoft.com/office/drawing/2014/main" xmlns="" id="{7559AB95-57F5-4EEB-B20C-75F4D31636FB}"/>
                </a:ext>
              </a:extLst>
            </p:cNvPr>
            <p:cNvSpPr/>
            <p:nvPr/>
          </p:nvSpPr>
          <p:spPr>
            <a:xfrm>
              <a:off x="2879722" y="4492677"/>
              <a:ext cx="1117111"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latin typeface="Bahnschrift" panose="020B0502040204020203" pitchFamily="34" charset="0"/>
                </a:rPr>
                <a:t>Earthquakes</a:t>
              </a:r>
            </a:p>
          </p:txBody>
        </p:sp>
      </p:grpSp>
      <p:cxnSp>
        <p:nvCxnSpPr>
          <p:cNvPr id="8" name="Straight Connector 7">
            <a:extLst>
              <a:ext uri="{FF2B5EF4-FFF2-40B4-BE49-F238E27FC236}">
                <a16:creationId xmlns:a16="http://schemas.microsoft.com/office/drawing/2014/main" xmlns="" id="{3E2ADBF6-3E45-44FD-A007-BFF099F8F205}"/>
              </a:ext>
            </a:extLst>
          </p:cNvPr>
          <p:cNvCxnSpPr>
            <a:cxnSpLocks/>
          </p:cNvCxnSpPr>
          <p:nvPr/>
        </p:nvCxnSpPr>
        <p:spPr>
          <a:xfrm>
            <a:off x="4127192" y="819150"/>
            <a:ext cx="0" cy="3877959"/>
          </a:xfrm>
          <a:prstGeom prst="line">
            <a:avLst/>
          </a:prstGeom>
          <a:ln w="38100">
            <a:solidFill>
              <a:srgbClr val="084D6C"/>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B75ABC81-EF15-4B66-99A5-6B60CFF2E278}"/>
              </a:ext>
            </a:extLst>
          </p:cNvPr>
          <p:cNvCxnSpPr>
            <a:cxnSpLocks/>
          </p:cNvCxnSpPr>
          <p:nvPr/>
        </p:nvCxnSpPr>
        <p:spPr>
          <a:xfrm>
            <a:off x="4127192" y="1993622"/>
            <a:ext cx="457200" cy="0"/>
          </a:xfrm>
          <a:prstGeom prst="straightConnector1">
            <a:avLst/>
          </a:prstGeom>
          <a:ln w="38100">
            <a:solidFill>
              <a:srgbClr val="084D6C"/>
            </a:solidFill>
            <a:tailEnd type="triangle"/>
          </a:ln>
        </p:spPr>
        <p:style>
          <a:lnRef idx="1">
            <a:schemeClr val="accent1"/>
          </a:lnRef>
          <a:fillRef idx="0">
            <a:schemeClr val="accent1"/>
          </a:fillRef>
          <a:effectRef idx="0">
            <a:schemeClr val="accent1"/>
          </a:effectRef>
          <a:fontRef idx="minor">
            <a:schemeClr val="tx1"/>
          </a:fontRef>
        </p:style>
      </p:cxnSp>
      <p:sp>
        <p:nvSpPr>
          <p:cNvPr id="56" name="Title 1">
            <a:extLst>
              <a:ext uri="{FF2B5EF4-FFF2-40B4-BE49-F238E27FC236}">
                <a16:creationId xmlns:a16="http://schemas.microsoft.com/office/drawing/2014/main" xmlns="" id="{A25EBAB0-E81F-48FA-8208-79884549ED45}"/>
              </a:ext>
            </a:extLst>
          </p:cNvPr>
          <p:cNvSpPr txBox="1">
            <a:spLocks/>
          </p:cNvSpPr>
          <p:nvPr/>
        </p:nvSpPr>
        <p:spPr>
          <a:xfrm>
            <a:off x="4568087" y="1647684"/>
            <a:ext cx="2520387" cy="8735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0094C8"/>
                </a:solidFill>
                <a:latin typeface="Bahnschrift" panose="020B0502040204020203" pitchFamily="34" charset="0"/>
                <a:cs typeface="Arial" panose="020B0604020202020204" pitchFamily="34" charset="0"/>
              </a:rPr>
              <a:t>108 actions,</a:t>
            </a:r>
          </a:p>
          <a:p>
            <a:pPr algn="l"/>
            <a:r>
              <a:rPr lang="en-US" sz="1400" dirty="0">
                <a:solidFill>
                  <a:srgbClr val="084D6C"/>
                </a:solidFill>
                <a:latin typeface="Bahnschrift" panose="020B0502040204020203" pitchFamily="34" charset="0"/>
                <a:cs typeface="Arial" panose="020B0604020202020204" pitchFamily="34" charset="0"/>
              </a:rPr>
              <a:t>including:</a:t>
            </a:r>
            <a:endParaRPr lang="en-US" sz="1400" dirty="0">
              <a:solidFill>
                <a:srgbClr val="084D6C"/>
              </a:solidFill>
            </a:endParaRPr>
          </a:p>
        </p:txBody>
      </p:sp>
      <p:sp>
        <p:nvSpPr>
          <p:cNvPr id="57" name="Rectangle 56">
            <a:extLst>
              <a:ext uri="{FF2B5EF4-FFF2-40B4-BE49-F238E27FC236}">
                <a16:creationId xmlns:a16="http://schemas.microsoft.com/office/drawing/2014/main" xmlns="" id="{478550D2-5D60-4FE4-9804-D00769C4F1FB}"/>
              </a:ext>
            </a:extLst>
          </p:cNvPr>
          <p:cNvSpPr/>
          <p:nvPr/>
        </p:nvSpPr>
        <p:spPr>
          <a:xfrm>
            <a:off x="4670177" y="2549130"/>
            <a:ext cx="989718" cy="1092175"/>
          </a:xfrm>
          <a:prstGeom prst="rect">
            <a:avLst/>
          </a:prstGeom>
          <a:solidFill>
            <a:srgbClr val="E5F5FF"/>
          </a:solidFill>
          <a:ln>
            <a:solidFill>
              <a:srgbClr val="084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Bahnschrift" panose="020B0502040204020203" pitchFamily="34" charset="0"/>
              </a:rPr>
              <a:t>Develop climate change design standards</a:t>
            </a:r>
          </a:p>
        </p:txBody>
      </p:sp>
      <p:sp>
        <p:nvSpPr>
          <p:cNvPr id="58" name="Rectangle 57">
            <a:extLst>
              <a:ext uri="{FF2B5EF4-FFF2-40B4-BE49-F238E27FC236}">
                <a16:creationId xmlns:a16="http://schemas.microsoft.com/office/drawing/2014/main" xmlns="" id="{CE70F884-3AA7-4170-B763-AF390B537ECF}"/>
              </a:ext>
            </a:extLst>
          </p:cNvPr>
          <p:cNvSpPr/>
          <p:nvPr/>
        </p:nvSpPr>
        <p:spPr>
          <a:xfrm>
            <a:off x="6886260" y="2547395"/>
            <a:ext cx="1003110" cy="1243555"/>
          </a:xfrm>
          <a:prstGeom prst="rect">
            <a:avLst/>
          </a:prstGeom>
          <a:solidFill>
            <a:srgbClr val="E5F5FF"/>
          </a:solidFill>
          <a:ln>
            <a:solidFill>
              <a:srgbClr val="084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Bahnschrift" panose="020B0502040204020203" pitchFamily="34" charset="0"/>
              </a:rPr>
              <a:t>Incorporate climate effects into capital planning functions</a:t>
            </a:r>
          </a:p>
        </p:txBody>
      </p:sp>
      <p:sp>
        <p:nvSpPr>
          <p:cNvPr id="59" name="Rectangle 58">
            <a:extLst>
              <a:ext uri="{FF2B5EF4-FFF2-40B4-BE49-F238E27FC236}">
                <a16:creationId xmlns:a16="http://schemas.microsoft.com/office/drawing/2014/main" xmlns="" id="{203D6022-F95B-4429-A4CB-46F33EDED1D4}"/>
              </a:ext>
            </a:extLst>
          </p:cNvPr>
          <p:cNvSpPr/>
          <p:nvPr/>
        </p:nvSpPr>
        <p:spPr>
          <a:xfrm>
            <a:off x="5778220" y="2544625"/>
            <a:ext cx="989715" cy="1246325"/>
          </a:xfrm>
          <a:prstGeom prst="rect">
            <a:avLst/>
          </a:prstGeom>
          <a:solidFill>
            <a:srgbClr val="E5F5FF"/>
          </a:solidFill>
          <a:ln>
            <a:solidFill>
              <a:srgbClr val="084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Bahnschrift" panose="020B0502040204020203" pitchFamily="34" charset="0"/>
              </a:rPr>
              <a:t>Maintain and enhance climate change projections</a:t>
            </a:r>
          </a:p>
        </p:txBody>
      </p:sp>
      <p:sp>
        <p:nvSpPr>
          <p:cNvPr id="73" name="Title 1">
            <a:extLst>
              <a:ext uri="{FF2B5EF4-FFF2-40B4-BE49-F238E27FC236}">
                <a16:creationId xmlns:a16="http://schemas.microsoft.com/office/drawing/2014/main" xmlns="" id="{979A95B1-023A-4049-AF28-39E7E0E114A5}"/>
              </a:ext>
            </a:extLst>
          </p:cNvPr>
          <p:cNvSpPr txBox="1">
            <a:spLocks/>
          </p:cNvSpPr>
          <p:nvPr/>
        </p:nvSpPr>
        <p:spPr>
          <a:xfrm>
            <a:off x="2057957" y="694141"/>
            <a:ext cx="1981200" cy="588862"/>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0094C8"/>
                </a:solidFill>
                <a:latin typeface="Bahnschrift" panose="020B0502040204020203" pitchFamily="34" charset="0"/>
                <a:cs typeface="Arial" panose="020B0604020202020204" pitchFamily="34" charset="0"/>
              </a:rPr>
              <a:t>14 hazards</a:t>
            </a:r>
            <a:endParaRPr lang="en-US" sz="3000" b="1" dirty="0">
              <a:solidFill>
                <a:srgbClr val="0094C8"/>
              </a:solidFill>
              <a:latin typeface="Bahnschrift" panose="020B0502040204020203" pitchFamily="34" charset="0"/>
            </a:endParaRPr>
          </a:p>
        </p:txBody>
      </p:sp>
      <p:sp>
        <p:nvSpPr>
          <p:cNvPr id="82" name="Rectangle 81">
            <a:extLst>
              <a:ext uri="{FF2B5EF4-FFF2-40B4-BE49-F238E27FC236}">
                <a16:creationId xmlns:a16="http://schemas.microsoft.com/office/drawing/2014/main" xmlns="" id="{9DF6582C-19C7-46E5-8A95-B94F8280691D}"/>
              </a:ext>
            </a:extLst>
          </p:cNvPr>
          <p:cNvSpPr/>
          <p:nvPr/>
        </p:nvSpPr>
        <p:spPr>
          <a:xfrm>
            <a:off x="965677" y="1287994"/>
            <a:ext cx="1478188" cy="72112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Bahnschrift" panose="020B0502040204020203" pitchFamily="34" charset="0"/>
              </a:rPr>
              <a:t>Over $9.1M in damages/year,</a:t>
            </a:r>
          </a:p>
          <a:p>
            <a:r>
              <a:rPr lang="en-US" sz="1400" dirty="0">
                <a:solidFill>
                  <a:schemeClr val="tx1"/>
                </a:solidFill>
                <a:latin typeface="Bahnschrift" panose="020B0502040204020203" pitchFamily="34" charset="0"/>
              </a:rPr>
              <a:t>2007-2014</a:t>
            </a:r>
          </a:p>
        </p:txBody>
      </p:sp>
      <p:cxnSp>
        <p:nvCxnSpPr>
          <p:cNvPr id="83" name="Straight Connector 82">
            <a:extLst>
              <a:ext uri="{FF2B5EF4-FFF2-40B4-BE49-F238E27FC236}">
                <a16:creationId xmlns:a16="http://schemas.microsoft.com/office/drawing/2014/main" xmlns="" id="{C5417E49-00DD-4863-86C2-1CD342E165B4}"/>
              </a:ext>
            </a:extLst>
          </p:cNvPr>
          <p:cNvCxnSpPr>
            <a:cxnSpLocks/>
          </p:cNvCxnSpPr>
          <p:nvPr/>
        </p:nvCxnSpPr>
        <p:spPr>
          <a:xfrm>
            <a:off x="1279521" y="4093135"/>
            <a:ext cx="1347039" cy="146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xmlns="" id="{CCF6C6DE-61E3-409D-92F8-8410414ADF74}"/>
              </a:ext>
            </a:extLst>
          </p:cNvPr>
          <p:cNvSpPr/>
          <p:nvPr/>
        </p:nvSpPr>
        <p:spPr>
          <a:xfrm>
            <a:off x="8007694" y="2544625"/>
            <a:ext cx="997294" cy="858766"/>
          </a:xfrm>
          <a:prstGeom prst="rect">
            <a:avLst/>
          </a:prstGeom>
          <a:solidFill>
            <a:srgbClr val="E5F5FF"/>
          </a:solidFill>
          <a:ln>
            <a:solidFill>
              <a:srgbClr val="084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Bahnschrift" panose="020B0502040204020203" pitchFamily="34" charset="0"/>
              </a:rPr>
              <a:t>Create MA Coastal Flood Risk Model</a:t>
            </a:r>
          </a:p>
        </p:txBody>
      </p:sp>
      <p:sp>
        <p:nvSpPr>
          <p:cNvPr id="33" name="Rectangle 32">
            <a:extLst>
              <a:ext uri="{FF2B5EF4-FFF2-40B4-BE49-F238E27FC236}">
                <a16:creationId xmlns:a16="http://schemas.microsoft.com/office/drawing/2014/main" xmlns="" id="{A3F4510B-8F83-4F03-AE11-BD7EAFDF52DF}"/>
              </a:ext>
            </a:extLst>
          </p:cNvPr>
          <p:cNvSpPr/>
          <p:nvPr/>
        </p:nvSpPr>
        <p:spPr>
          <a:xfrm>
            <a:off x="228600" y="246233"/>
            <a:ext cx="5431295" cy="369332"/>
          </a:xfrm>
          <a:prstGeom prst="rect">
            <a:avLst/>
          </a:prstGeom>
        </p:spPr>
        <p:txBody>
          <a:bodyPr wrap="none">
            <a:spAutoFit/>
          </a:bodyPr>
          <a:lstStyle/>
          <a:p>
            <a:r>
              <a:rPr lang="en-US" dirty="0">
                <a:solidFill>
                  <a:schemeClr val="bg1">
                    <a:lumMod val="50000"/>
                  </a:schemeClr>
                </a:solidFill>
                <a:latin typeface="Bahnschrift" panose="020B0502040204020203" pitchFamily="34" charset="0"/>
                <a:cs typeface="Arial" panose="020B0604020202020204" pitchFamily="34" charset="0"/>
              </a:rPr>
              <a:t>SHMCAP Key Risk Assessment Findings and Actions</a:t>
            </a:r>
            <a:endParaRPr lang="en-US" dirty="0">
              <a:solidFill>
                <a:schemeClr val="bg1">
                  <a:lumMod val="50000"/>
                </a:schemeClr>
              </a:solidFill>
            </a:endParaRPr>
          </a:p>
        </p:txBody>
      </p:sp>
      <p:sp>
        <p:nvSpPr>
          <p:cNvPr id="64" name="Rectangle 63">
            <a:extLst>
              <a:ext uri="{FF2B5EF4-FFF2-40B4-BE49-F238E27FC236}">
                <a16:creationId xmlns:a16="http://schemas.microsoft.com/office/drawing/2014/main" xmlns="" id="{FB95BD38-69AA-4E9F-883B-7439114D977D}"/>
              </a:ext>
            </a:extLst>
          </p:cNvPr>
          <p:cNvSpPr/>
          <p:nvPr/>
        </p:nvSpPr>
        <p:spPr>
          <a:xfrm>
            <a:off x="260149" y="3876864"/>
            <a:ext cx="1263782" cy="57491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Bahnschrift" panose="020B0502040204020203" pitchFamily="34" charset="0"/>
              </a:rPr>
              <a:t>200+ critical facilities in tornado hazard zones</a:t>
            </a:r>
          </a:p>
        </p:txBody>
      </p:sp>
      <p:cxnSp>
        <p:nvCxnSpPr>
          <p:cNvPr id="54" name="Straight Connector 53">
            <a:extLst>
              <a:ext uri="{FF2B5EF4-FFF2-40B4-BE49-F238E27FC236}">
                <a16:creationId xmlns:a16="http://schemas.microsoft.com/office/drawing/2014/main" xmlns="" id="{3584F474-12FC-4784-B159-1D614A2E3667}"/>
              </a:ext>
            </a:extLst>
          </p:cNvPr>
          <p:cNvCxnSpPr>
            <a:cxnSpLocks/>
          </p:cNvCxnSpPr>
          <p:nvPr/>
        </p:nvCxnSpPr>
        <p:spPr>
          <a:xfrm>
            <a:off x="1672986" y="2190750"/>
            <a:ext cx="1104647"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xmlns="" id="{8F3D2779-25E3-408F-89CA-EE7DD7EC6982}"/>
              </a:ext>
            </a:extLst>
          </p:cNvPr>
          <p:cNvSpPr/>
          <p:nvPr/>
        </p:nvSpPr>
        <p:spPr>
          <a:xfrm>
            <a:off x="612925" y="2080619"/>
            <a:ext cx="1333192" cy="57491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Bahnschrift" panose="020B0502040204020203" pitchFamily="34" charset="0"/>
              </a:rPr>
              <a:t>On average, </a:t>
            </a:r>
          </a:p>
          <a:p>
            <a:r>
              <a:rPr lang="en-US" sz="1400" dirty="0">
                <a:solidFill>
                  <a:schemeClr val="tx1"/>
                </a:solidFill>
                <a:latin typeface="Bahnschrift" panose="020B0502040204020203" pitchFamily="34" charset="0"/>
              </a:rPr>
              <a:t>6 events/ year, 2009-2018</a:t>
            </a:r>
          </a:p>
        </p:txBody>
      </p:sp>
    </p:spTree>
    <p:extLst>
      <p:ext uri="{BB962C8B-B14F-4D97-AF65-F5344CB8AC3E}">
        <p14:creationId xmlns:p14="http://schemas.microsoft.com/office/powerpoint/2010/main" val="302220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6509DE52-BBE8-45A2-A90E-3A8290AF1026}" type="slidenum">
              <a:rPr lang="en-US" smtClean="0">
                <a:solidFill>
                  <a:srgbClr val="4C5C65">
                    <a:lumMod val="60000"/>
                    <a:lumOff val="40000"/>
                  </a:srgbClr>
                </a:solidFill>
              </a:rPr>
              <a:pPr/>
              <a:t>5</a:t>
            </a:fld>
            <a:endParaRPr lang="en-US">
              <a:solidFill>
                <a:srgbClr val="4C5C65">
                  <a:lumMod val="60000"/>
                  <a:lumOff val="40000"/>
                </a:srgbClr>
              </a:solidFill>
            </a:endParaRPr>
          </a:p>
        </p:txBody>
      </p:sp>
      <p:sp>
        <p:nvSpPr>
          <p:cNvPr id="21" name="Rectangle 20">
            <a:extLst>
              <a:ext uri="{FF2B5EF4-FFF2-40B4-BE49-F238E27FC236}">
                <a16:creationId xmlns:a16="http://schemas.microsoft.com/office/drawing/2014/main" xmlns="" id="{6FFBE61C-58A4-482A-9E0A-02F029FCCF89}"/>
              </a:ext>
            </a:extLst>
          </p:cNvPr>
          <p:cNvSpPr/>
          <p:nvPr/>
        </p:nvSpPr>
        <p:spPr>
          <a:xfrm>
            <a:off x="685800" y="1414366"/>
            <a:ext cx="2887432" cy="533400"/>
          </a:xfrm>
          <a:prstGeom prst="rect">
            <a:avLst/>
          </a:prstGeom>
          <a:solidFill>
            <a:srgbClr val="084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lumMod val="95000"/>
                  </a:schemeClr>
                </a:solidFill>
                <a:latin typeface="Bahnschrift" panose="020B0502040204020203" pitchFamily="34" charset="0"/>
              </a:rPr>
              <a:t>Leading by example</a:t>
            </a:r>
            <a:endParaRPr lang="en-US" sz="2200" dirty="0">
              <a:solidFill>
                <a:schemeClr val="bg1">
                  <a:lumMod val="95000"/>
                </a:schemeClr>
              </a:solidFill>
              <a:latin typeface="Bahnschrift" panose="020B0502040204020203" pitchFamily="34" charset="0"/>
            </a:endParaRPr>
          </a:p>
        </p:txBody>
      </p:sp>
      <p:sp>
        <p:nvSpPr>
          <p:cNvPr id="8" name="Rectangle 7">
            <a:extLst>
              <a:ext uri="{FF2B5EF4-FFF2-40B4-BE49-F238E27FC236}">
                <a16:creationId xmlns:a16="http://schemas.microsoft.com/office/drawing/2014/main" xmlns="" id="{A1637F2B-183E-412E-B584-7C793835E94D}"/>
              </a:ext>
            </a:extLst>
          </p:cNvPr>
          <p:cNvSpPr/>
          <p:nvPr/>
        </p:nvSpPr>
        <p:spPr>
          <a:xfrm>
            <a:off x="838200" y="3019029"/>
            <a:ext cx="3728233" cy="533400"/>
          </a:xfrm>
          <a:prstGeom prst="rect">
            <a:avLst/>
          </a:prstGeom>
          <a:solidFill>
            <a:srgbClr val="084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latin typeface="Bahnschrift" panose="020B0502040204020203" pitchFamily="34" charset="0"/>
              </a:rPr>
              <a:t>State and local partnerships</a:t>
            </a:r>
            <a:endParaRPr lang="en-US" sz="2200" dirty="0">
              <a:solidFill>
                <a:schemeClr val="bg1"/>
              </a:solidFill>
              <a:latin typeface="Bahnschrift" panose="020B0502040204020203" pitchFamily="34" charset="0"/>
            </a:endParaRPr>
          </a:p>
        </p:txBody>
      </p:sp>
      <p:sp>
        <p:nvSpPr>
          <p:cNvPr id="9" name="Rectangle 8">
            <a:extLst>
              <a:ext uri="{FF2B5EF4-FFF2-40B4-BE49-F238E27FC236}">
                <a16:creationId xmlns:a16="http://schemas.microsoft.com/office/drawing/2014/main" xmlns="" id="{CC839DAE-7630-4DB1-B23E-32434531EB73}"/>
              </a:ext>
            </a:extLst>
          </p:cNvPr>
          <p:cNvSpPr/>
          <p:nvPr/>
        </p:nvSpPr>
        <p:spPr>
          <a:xfrm>
            <a:off x="228600" y="-1112859"/>
            <a:ext cx="1447800"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ahnschrift" panose="020B0502040204020203" pitchFamily="34" charset="0"/>
              </a:rPr>
              <a:t>SHMCAP</a:t>
            </a:r>
            <a:endParaRPr lang="en-US" sz="2400" dirty="0">
              <a:latin typeface="Bahnschrift" panose="020B0502040204020203" pitchFamily="34" charset="0"/>
            </a:endParaRPr>
          </a:p>
        </p:txBody>
      </p:sp>
      <p:cxnSp>
        <p:nvCxnSpPr>
          <p:cNvPr id="19" name="Straight Arrow Connector 18">
            <a:extLst>
              <a:ext uri="{FF2B5EF4-FFF2-40B4-BE49-F238E27FC236}">
                <a16:creationId xmlns:a16="http://schemas.microsoft.com/office/drawing/2014/main" xmlns="" id="{9C4E4D36-DB98-4F6A-8A90-6041EB04B94E}"/>
              </a:ext>
            </a:extLst>
          </p:cNvPr>
          <p:cNvCxnSpPr>
            <a:cxnSpLocks/>
          </p:cNvCxnSpPr>
          <p:nvPr/>
        </p:nvCxnSpPr>
        <p:spPr>
          <a:xfrm>
            <a:off x="3573232" y="1674416"/>
            <a:ext cx="457200" cy="0"/>
          </a:xfrm>
          <a:prstGeom prst="straightConnector1">
            <a:avLst/>
          </a:prstGeom>
          <a:ln w="57150">
            <a:solidFill>
              <a:srgbClr val="084D6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DD20150D-60E6-4BBB-808F-124924FEC2CE}"/>
              </a:ext>
            </a:extLst>
          </p:cNvPr>
          <p:cNvCxnSpPr>
            <a:cxnSpLocks/>
          </p:cNvCxnSpPr>
          <p:nvPr/>
        </p:nvCxnSpPr>
        <p:spPr>
          <a:xfrm>
            <a:off x="4532670" y="3304094"/>
            <a:ext cx="457200" cy="0"/>
          </a:xfrm>
          <a:prstGeom prst="straightConnector1">
            <a:avLst/>
          </a:prstGeom>
          <a:ln w="57150">
            <a:solidFill>
              <a:srgbClr val="084D6C"/>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2C94F588-2E12-4E93-9F65-08A613401259}"/>
              </a:ext>
            </a:extLst>
          </p:cNvPr>
          <p:cNvSpPr/>
          <p:nvPr/>
        </p:nvSpPr>
        <p:spPr>
          <a:xfrm>
            <a:off x="4036320" y="1414366"/>
            <a:ext cx="3673642"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Bahnschrift" panose="020B0502040204020203" pitchFamily="34" charset="0"/>
              </a:rPr>
              <a:t>ResilientMA</a:t>
            </a:r>
            <a:r>
              <a:rPr lang="en-US" b="1" dirty="0">
                <a:solidFill>
                  <a:schemeClr val="tx1"/>
                </a:solidFill>
                <a:latin typeface="Bahnschrift" panose="020B0502040204020203" pitchFamily="34" charset="0"/>
              </a:rPr>
              <a:t> Action Team (RMAT)</a:t>
            </a:r>
            <a:endParaRPr lang="en-US" dirty="0">
              <a:solidFill>
                <a:schemeClr val="tx1"/>
              </a:solidFill>
              <a:latin typeface="Bahnschrift" panose="020B0502040204020203" pitchFamily="34" charset="0"/>
            </a:endParaRPr>
          </a:p>
        </p:txBody>
      </p:sp>
      <p:sp>
        <p:nvSpPr>
          <p:cNvPr id="25" name="Rectangle 24">
            <a:extLst>
              <a:ext uri="{FF2B5EF4-FFF2-40B4-BE49-F238E27FC236}">
                <a16:creationId xmlns:a16="http://schemas.microsoft.com/office/drawing/2014/main" xmlns="" id="{5D8F32AC-2F16-4C05-884F-D7A298D23715}"/>
              </a:ext>
            </a:extLst>
          </p:cNvPr>
          <p:cNvSpPr/>
          <p:nvPr/>
        </p:nvSpPr>
        <p:spPr>
          <a:xfrm>
            <a:off x="5057461" y="3019029"/>
            <a:ext cx="3312695" cy="818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Bahnschrift" panose="020B0502040204020203" pitchFamily="34" charset="0"/>
              </a:rPr>
              <a:t>Municipal Vulnerability Preparedness Program (MVP)</a:t>
            </a:r>
            <a:endParaRPr lang="en-US" dirty="0">
              <a:solidFill>
                <a:schemeClr val="tx1"/>
              </a:solidFill>
              <a:latin typeface="Bahnschrift" panose="020B0502040204020203" pitchFamily="34" charset="0"/>
            </a:endParaRPr>
          </a:p>
        </p:txBody>
      </p:sp>
      <p:sp>
        <p:nvSpPr>
          <p:cNvPr id="33" name="Title 1">
            <a:extLst>
              <a:ext uri="{FF2B5EF4-FFF2-40B4-BE49-F238E27FC236}">
                <a16:creationId xmlns:a16="http://schemas.microsoft.com/office/drawing/2014/main" xmlns="" id="{889B4BB0-FA36-4142-83DF-31CBF78816CF}"/>
              </a:ext>
            </a:extLst>
          </p:cNvPr>
          <p:cNvSpPr txBox="1">
            <a:spLocks/>
          </p:cNvSpPr>
          <p:nvPr/>
        </p:nvSpPr>
        <p:spPr>
          <a:xfrm>
            <a:off x="381357" y="359640"/>
            <a:ext cx="8302625" cy="60812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084D6C"/>
                </a:solidFill>
                <a:latin typeface="Bahnschrift" panose="020B0502040204020203" pitchFamily="34" charset="0"/>
                <a:cs typeface="Arial" panose="020B0604020202020204" pitchFamily="34" charset="0"/>
              </a:rPr>
              <a:t>SHMCAP Implementation</a:t>
            </a:r>
          </a:p>
        </p:txBody>
      </p:sp>
    </p:spTree>
    <p:extLst>
      <p:ext uri="{BB962C8B-B14F-4D97-AF65-F5344CB8AC3E}">
        <p14:creationId xmlns:p14="http://schemas.microsoft.com/office/powerpoint/2010/main" val="28316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9A378A1-58E0-4F9B-9D8E-7F67FA4CA536}"/>
              </a:ext>
            </a:extLst>
          </p:cNvPr>
          <p:cNvSpPr txBox="1">
            <a:spLocks/>
          </p:cNvSpPr>
          <p:nvPr/>
        </p:nvSpPr>
        <p:spPr>
          <a:xfrm>
            <a:off x="457200" y="285750"/>
            <a:ext cx="8229600" cy="857250"/>
          </a:xfrm>
          <a:prstGeom prst="rect">
            <a:avLst/>
          </a:prstGeom>
          <a:no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84D6C"/>
                </a:solidFill>
                <a:latin typeface="Bahnschrift" panose="020B0502040204020203" pitchFamily="34" charset="0"/>
                <a:cs typeface="Arial" panose="020B0604020202020204" pitchFamily="34" charset="0"/>
              </a:rPr>
              <a:t>RMAT: Resilient MA Action Team</a:t>
            </a:r>
          </a:p>
        </p:txBody>
      </p:sp>
      <p:sp>
        <p:nvSpPr>
          <p:cNvPr id="9" name="TextBox 8">
            <a:extLst>
              <a:ext uri="{FF2B5EF4-FFF2-40B4-BE49-F238E27FC236}">
                <a16:creationId xmlns:a16="http://schemas.microsoft.com/office/drawing/2014/main" xmlns="" id="{B17FCE9B-EEDE-4D09-BCBD-C3849AD13A96}"/>
              </a:ext>
            </a:extLst>
          </p:cNvPr>
          <p:cNvSpPr txBox="1"/>
          <p:nvPr/>
        </p:nvSpPr>
        <p:spPr>
          <a:xfrm>
            <a:off x="506405" y="1042149"/>
            <a:ext cx="3836995" cy="2780120"/>
          </a:xfrm>
          <a:prstGeom prst="rect">
            <a:avLst/>
          </a:prstGeom>
          <a:noFill/>
        </p:spPr>
        <p:txBody>
          <a:bodyPr wrap="square" rtlCol="0">
            <a:spAutoFit/>
          </a:bodyPr>
          <a:lstStyle/>
          <a:p>
            <a:pPr>
              <a:lnSpc>
                <a:spcPct val="120000"/>
              </a:lnSpc>
              <a:spcAft>
                <a:spcPts val="500"/>
              </a:spcAft>
            </a:pPr>
            <a:r>
              <a:rPr lang="en-US" dirty="0">
                <a:latin typeface="Bahnschrift" panose="020B0502040204020203" pitchFamily="34" charset="0"/>
                <a:cs typeface="Arial" panose="020B0604020202020204" pitchFamily="34" charset="0"/>
              </a:rPr>
              <a:t>Responsible for the </a:t>
            </a:r>
            <a:r>
              <a:rPr lang="en-US" b="1" dirty="0">
                <a:solidFill>
                  <a:srgbClr val="084D6C"/>
                </a:solidFill>
                <a:latin typeface="Bahnschrift" panose="020B0502040204020203" pitchFamily="34" charset="0"/>
                <a:cs typeface="Arial" panose="020B0604020202020204" pitchFamily="34" charset="0"/>
              </a:rPr>
              <a:t>State Hazard Mitigation and Climate Adaptation Plan (SHMCAP)</a:t>
            </a:r>
            <a:r>
              <a:rPr lang="en-US" dirty="0">
                <a:latin typeface="Bahnschrift" panose="020B0502040204020203" pitchFamily="34" charset="0"/>
                <a:cs typeface="Arial" panose="020B0604020202020204" pitchFamily="34" charset="0"/>
              </a:rPr>
              <a:t> implementation, monitoring, and maintenance, with representatives from each Secretariat and key state agencies</a:t>
            </a:r>
          </a:p>
          <a:p>
            <a:pPr marL="742950" lvl="1" indent="-285750">
              <a:lnSpc>
                <a:spcPct val="120000"/>
              </a:lnSpc>
              <a:spcAft>
                <a:spcPts val="500"/>
              </a:spcAft>
              <a:buFont typeface="Arial" panose="020B0604020202020204" pitchFamily="34" charset="0"/>
              <a:buChar char="•"/>
            </a:pPr>
            <a:r>
              <a:rPr lang="en-US" dirty="0">
                <a:latin typeface="Bahnschrift" panose="020B0502040204020203" pitchFamily="34" charset="0"/>
                <a:cs typeface="Arial" panose="020B0604020202020204" pitchFamily="34" charset="0"/>
              </a:rPr>
              <a:t>RMAT Technical Advisor (Aug 2019-2021)</a:t>
            </a:r>
          </a:p>
        </p:txBody>
      </p:sp>
      <p:pic>
        <p:nvPicPr>
          <p:cNvPr id="4" name="Picture 3">
            <a:extLst>
              <a:ext uri="{FF2B5EF4-FFF2-40B4-BE49-F238E27FC236}">
                <a16:creationId xmlns:a16="http://schemas.microsoft.com/office/drawing/2014/main" xmlns="" id="{312916D2-3E06-453C-90E1-6025141EE27E}"/>
              </a:ext>
            </a:extLst>
          </p:cNvPr>
          <p:cNvPicPr>
            <a:picLocks noChangeAspect="1"/>
          </p:cNvPicPr>
          <p:nvPr/>
        </p:nvPicPr>
        <p:blipFill rotWithShape="1">
          <a:blip r:embed="rId3">
            <a:extLst>
              <a:ext uri="{28A0092B-C50C-407E-A947-70E740481C1C}">
                <a14:useLocalDpi xmlns:a14="http://schemas.microsoft.com/office/drawing/2010/main" val="0"/>
              </a:ext>
            </a:extLst>
          </a:blip>
          <a:srcRect l="3333" t="2817" r="3342" b="7065"/>
          <a:stretch/>
        </p:blipFill>
        <p:spPr>
          <a:xfrm>
            <a:off x="-4254602" y="1438955"/>
            <a:ext cx="3651285" cy="2463381"/>
          </a:xfrm>
          <a:prstGeom prst="rect">
            <a:avLst/>
          </a:prstGeom>
        </p:spPr>
      </p:pic>
      <p:grpSp>
        <p:nvGrpSpPr>
          <p:cNvPr id="10" name="Group 9">
            <a:extLst>
              <a:ext uri="{FF2B5EF4-FFF2-40B4-BE49-F238E27FC236}">
                <a16:creationId xmlns:a16="http://schemas.microsoft.com/office/drawing/2014/main" xmlns="" id="{38B006C1-2D47-42A2-A721-7D563F7EBC09}"/>
              </a:ext>
            </a:extLst>
          </p:cNvPr>
          <p:cNvGrpSpPr/>
          <p:nvPr/>
        </p:nvGrpSpPr>
        <p:grpSpPr>
          <a:xfrm>
            <a:off x="4572000" y="1276350"/>
            <a:ext cx="4267201" cy="1896566"/>
            <a:chOff x="7056457" y="1430929"/>
            <a:chExt cx="2446359" cy="2590800"/>
          </a:xfrm>
        </p:grpSpPr>
        <p:sp>
          <p:nvSpPr>
            <p:cNvPr id="7" name="Rectangle 6">
              <a:extLst>
                <a:ext uri="{FF2B5EF4-FFF2-40B4-BE49-F238E27FC236}">
                  <a16:creationId xmlns:a16="http://schemas.microsoft.com/office/drawing/2014/main" xmlns="" id="{310FA803-8C32-4D82-8FF1-5C24D02F9B3F}"/>
                </a:ext>
              </a:extLst>
            </p:cNvPr>
            <p:cNvSpPr/>
            <p:nvPr/>
          </p:nvSpPr>
          <p:spPr>
            <a:xfrm>
              <a:off x="7056457" y="1430929"/>
              <a:ext cx="2446359" cy="2590800"/>
            </a:xfrm>
            <a:prstGeom prst="rect">
              <a:avLst/>
            </a:prstGeom>
            <a:solidFill>
              <a:srgbClr val="E5F5FF"/>
            </a:solidFill>
            <a:ln w="38100">
              <a:solidFill>
                <a:srgbClr val="084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4D6C"/>
                  </a:solidFill>
                </a:rPr>
                <a:t> </a:t>
              </a:r>
            </a:p>
          </p:txBody>
        </p:sp>
        <p:sp>
          <p:nvSpPr>
            <p:cNvPr id="8" name="Content Placeholder 3">
              <a:extLst>
                <a:ext uri="{FF2B5EF4-FFF2-40B4-BE49-F238E27FC236}">
                  <a16:creationId xmlns:a16="http://schemas.microsoft.com/office/drawing/2014/main" xmlns="" id="{1BB34CA9-68DC-480D-BA27-08B201BFEE9B}"/>
                </a:ext>
              </a:extLst>
            </p:cNvPr>
            <p:cNvSpPr txBox="1">
              <a:spLocks/>
            </p:cNvSpPr>
            <p:nvPr/>
          </p:nvSpPr>
          <p:spPr>
            <a:xfrm>
              <a:off x="7148774" y="2178090"/>
              <a:ext cx="1410946" cy="1096477"/>
            </a:xfrm>
            <a:prstGeom prst="rect">
              <a:avLst/>
            </a:prstGeom>
            <a:ln>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80000"/>
                </a:lnSpc>
                <a:spcAft>
                  <a:spcPts val="500"/>
                </a:spcAft>
              </a:pPr>
              <a:r>
                <a:rPr lang="en-US" sz="1400" dirty="0">
                  <a:solidFill>
                    <a:srgbClr val="084D6C"/>
                  </a:solidFill>
                  <a:latin typeface="Bahnschrift" panose="020B0502040204020203" pitchFamily="34" charset="0"/>
                  <a:cs typeface="Arial" panose="020B0604020202020204" pitchFamily="34" charset="0"/>
                </a:rPr>
                <a:t>Statewide resilience   standards and guidance</a:t>
              </a:r>
            </a:p>
            <a:p>
              <a:pPr marL="285750" indent="-285750">
                <a:lnSpc>
                  <a:spcPct val="80000"/>
                </a:lnSpc>
                <a:spcAft>
                  <a:spcPts val="500"/>
                </a:spcAft>
              </a:pPr>
              <a:r>
                <a:rPr lang="en-US" sz="1400" dirty="0">
                  <a:solidFill>
                    <a:srgbClr val="084D6C"/>
                  </a:solidFill>
                  <a:latin typeface="Bahnschrift" panose="020B0502040204020203" pitchFamily="34" charset="0"/>
                  <a:cs typeface="Arial" panose="020B0604020202020204" pitchFamily="34" charset="0"/>
                </a:rPr>
                <a:t>Resilient capital planning evaluation tool</a:t>
              </a:r>
            </a:p>
            <a:p>
              <a:pPr marL="285750" indent="-285750">
                <a:lnSpc>
                  <a:spcPct val="80000"/>
                </a:lnSpc>
                <a:spcAft>
                  <a:spcPts val="500"/>
                </a:spcAft>
              </a:pPr>
              <a:r>
                <a:rPr lang="en-US" sz="1400" dirty="0">
                  <a:solidFill>
                    <a:srgbClr val="084D6C"/>
                  </a:solidFill>
                  <a:latin typeface="Bahnschrift" panose="020B0502040204020203" pitchFamily="34" charset="0"/>
                  <a:cs typeface="Arial" panose="020B0604020202020204" pitchFamily="34" charset="0"/>
                </a:rPr>
                <a:t>Action tracker</a:t>
              </a:r>
            </a:p>
            <a:p>
              <a:endParaRPr lang="en-US" sz="1400" dirty="0">
                <a:solidFill>
                  <a:srgbClr val="084D6C"/>
                </a:solidFill>
                <a:latin typeface="Bahnschrift" panose="020B0502040204020203"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D7A0C574-CF58-49CD-AF0A-814C7B6E96E4}"/>
                </a:ext>
              </a:extLst>
            </p:cNvPr>
            <p:cNvSpPr txBox="1"/>
            <p:nvPr/>
          </p:nvSpPr>
          <p:spPr>
            <a:xfrm>
              <a:off x="7148775" y="1582062"/>
              <a:ext cx="1660432" cy="504525"/>
            </a:xfrm>
            <a:prstGeom prst="rect">
              <a:avLst/>
            </a:prstGeom>
            <a:noFill/>
          </p:spPr>
          <p:txBody>
            <a:bodyPr wrap="square" rtlCol="0">
              <a:spAutoFit/>
            </a:bodyPr>
            <a:lstStyle/>
            <a:p>
              <a:r>
                <a:rPr lang="en-US" b="1" dirty="0">
                  <a:solidFill>
                    <a:srgbClr val="084D6C"/>
                  </a:solidFill>
                  <a:latin typeface="Bahnschrift" panose="020B0502040204020203" pitchFamily="34" charset="0"/>
                  <a:cs typeface="Arial" panose="020B0604020202020204" pitchFamily="34" charset="0"/>
                </a:rPr>
                <a:t>First year initiatives</a:t>
              </a:r>
            </a:p>
          </p:txBody>
        </p:sp>
        <p:sp>
          <p:nvSpPr>
            <p:cNvPr id="16" name="Content Placeholder 3">
              <a:extLst>
                <a:ext uri="{FF2B5EF4-FFF2-40B4-BE49-F238E27FC236}">
                  <a16:creationId xmlns:a16="http://schemas.microsoft.com/office/drawing/2014/main" xmlns="" id="{2D0219F2-E618-47B3-8B35-71AC09385D07}"/>
                </a:ext>
              </a:extLst>
            </p:cNvPr>
            <p:cNvSpPr txBox="1">
              <a:spLocks/>
            </p:cNvSpPr>
            <p:nvPr/>
          </p:nvSpPr>
          <p:spPr>
            <a:xfrm>
              <a:off x="8631653" y="2263672"/>
              <a:ext cx="723912" cy="465856"/>
            </a:xfrm>
            <a:prstGeom prst="rect">
              <a:avLst/>
            </a:prstGeom>
            <a:ln>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rgbClr val="084D6C"/>
                  </a:solidFill>
                  <a:latin typeface="Bahnschrift" panose="020B0502040204020203" pitchFamily="34" charset="0"/>
                  <a:cs typeface="Arial" panose="020B0604020202020204" pitchFamily="34" charset="0"/>
                </a:rPr>
                <a:t>+ Templates for municipalities</a:t>
              </a:r>
            </a:p>
          </p:txBody>
        </p:sp>
        <p:cxnSp>
          <p:nvCxnSpPr>
            <p:cNvPr id="11" name="Straight Connector 10">
              <a:extLst>
                <a:ext uri="{FF2B5EF4-FFF2-40B4-BE49-F238E27FC236}">
                  <a16:creationId xmlns:a16="http://schemas.microsoft.com/office/drawing/2014/main" xmlns="" id="{27526065-D0CB-46E6-8CE1-2159A7AC8159}"/>
                </a:ext>
              </a:extLst>
            </p:cNvPr>
            <p:cNvCxnSpPr>
              <a:cxnSpLocks/>
            </p:cNvCxnSpPr>
            <p:nvPr/>
          </p:nvCxnSpPr>
          <p:spPr>
            <a:xfrm>
              <a:off x="8603933" y="2283370"/>
              <a:ext cx="0" cy="1021230"/>
            </a:xfrm>
            <a:prstGeom prst="line">
              <a:avLst/>
            </a:prstGeom>
            <a:ln w="6350">
              <a:solidFill>
                <a:srgbClr val="084D6C"/>
              </a:solidFill>
            </a:ln>
          </p:spPr>
          <p:style>
            <a:lnRef idx="1">
              <a:schemeClr val="accent1"/>
            </a:lnRef>
            <a:fillRef idx="0">
              <a:schemeClr val="accent1"/>
            </a:fillRef>
            <a:effectRef idx="0">
              <a:schemeClr val="accent1"/>
            </a:effectRef>
            <a:fontRef idx="minor">
              <a:schemeClr val="tx1"/>
            </a:fontRef>
          </p:style>
        </p:cxnSp>
      </p:grpSp>
      <p:pic>
        <p:nvPicPr>
          <p:cNvPr id="22" name="Picture 21" descr="Image result for energy and environmental affairs  Logo">
            <a:extLst>
              <a:ext uri="{FF2B5EF4-FFF2-40B4-BE49-F238E27FC236}">
                <a16:creationId xmlns:a16="http://schemas.microsoft.com/office/drawing/2014/main" xmlns="" id="{348044B6-F994-4869-A53F-8BE0311346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4324350"/>
            <a:ext cx="595009" cy="5950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CAC7DB51-7BC1-4EBB-888A-FF0B2A7A79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4324350"/>
            <a:ext cx="607968" cy="607968"/>
          </a:xfrm>
          <a:prstGeom prst="rect">
            <a:avLst/>
          </a:prstGeom>
        </p:spPr>
      </p:pic>
      <p:pic>
        <p:nvPicPr>
          <p:cNvPr id="13" name="Picture 12" descr="A close up of a sign&#10;&#10;Description automatically generated">
            <a:extLst>
              <a:ext uri="{FF2B5EF4-FFF2-40B4-BE49-F238E27FC236}">
                <a16:creationId xmlns:a16="http://schemas.microsoft.com/office/drawing/2014/main" xmlns="" id="{0E0576B4-5CB1-4511-8F80-EB8A8907A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324350"/>
            <a:ext cx="618173" cy="618173"/>
          </a:xfrm>
          <a:prstGeom prst="rect">
            <a:avLst/>
          </a:prstGeom>
        </p:spPr>
      </p:pic>
      <p:pic>
        <p:nvPicPr>
          <p:cNvPr id="24" name="Picture 2" descr="Related image">
            <a:extLst>
              <a:ext uri="{FF2B5EF4-FFF2-40B4-BE49-F238E27FC236}">
                <a16:creationId xmlns:a16="http://schemas.microsoft.com/office/drawing/2014/main" xmlns="" id="{382D1219-C81C-4AD2-BE26-F27569D9DFD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86200" y="440055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clipart&#10;&#10;Description automatically generated">
            <a:extLst>
              <a:ext uri="{FF2B5EF4-FFF2-40B4-BE49-F238E27FC236}">
                <a16:creationId xmlns:a16="http://schemas.microsoft.com/office/drawing/2014/main" xmlns="" id="{5C1A5327-1217-42D5-9488-EF693F6C2B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7400" y="4400550"/>
            <a:ext cx="526319" cy="533400"/>
          </a:xfrm>
          <a:prstGeom prst="rect">
            <a:avLst/>
          </a:prstGeom>
        </p:spPr>
      </p:pic>
      <p:pic>
        <p:nvPicPr>
          <p:cNvPr id="19" name="Picture 18" descr="A close up of a sign&#10;&#10;Description automatically generated">
            <a:extLst>
              <a:ext uri="{FF2B5EF4-FFF2-40B4-BE49-F238E27FC236}">
                <a16:creationId xmlns:a16="http://schemas.microsoft.com/office/drawing/2014/main" xmlns="" id="{6E143654-AFEC-43A6-A1C0-30937929FE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1400" y="4412299"/>
            <a:ext cx="533400" cy="521651"/>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xmlns="" id="{5010C230-DE43-4DD2-85FF-C41A6AA212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5400" y="4324350"/>
            <a:ext cx="685800" cy="362940"/>
          </a:xfrm>
          <a:prstGeom prst="rect">
            <a:avLst/>
          </a:prstGeom>
        </p:spPr>
      </p:pic>
      <p:pic>
        <p:nvPicPr>
          <p:cNvPr id="28" name="Picture 27" descr="A drawing of a person&#10;&#10;Description automatically generated">
            <a:extLst>
              <a:ext uri="{FF2B5EF4-FFF2-40B4-BE49-F238E27FC236}">
                <a16:creationId xmlns:a16="http://schemas.microsoft.com/office/drawing/2014/main" xmlns="" id="{C5832053-168D-4A3E-A4B0-5DD4CFF412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5800" y="4248150"/>
            <a:ext cx="426111" cy="506783"/>
          </a:xfrm>
          <a:prstGeom prst="rect">
            <a:avLst/>
          </a:prstGeom>
        </p:spPr>
      </p:pic>
      <p:pic>
        <p:nvPicPr>
          <p:cNvPr id="30" name="Picture 29" descr="A close up of a logo&#10;&#10;Description automatically generated">
            <a:extLst>
              <a:ext uri="{FF2B5EF4-FFF2-40B4-BE49-F238E27FC236}">
                <a16:creationId xmlns:a16="http://schemas.microsoft.com/office/drawing/2014/main" xmlns="" id="{FB91E5F2-8BA4-49DA-B6F3-2321F04AB7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52800" y="4324350"/>
            <a:ext cx="460744" cy="609600"/>
          </a:xfrm>
          <a:prstGeom prst="rect">
            <a:avLst/>
          </a:prstGeom>
        </p:spPr>
      </p:pic>
      <p:pic>
        <p:nvPicPr>
          <p:cNvPr id="32" name="Picture 31">
            <a:extLst>
              <a:ext uri="{FF2B5EF4-FFF2-40B4-BE49-F238E27FC236}">
                <a16:creationId xmlns:a16="http://schemas.microsoft.com/office/drawing/2014/main" xmlns="" id="{FEA97A23-02EA-424D-8B00-9F6A8B0B0D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7000" y="4324350"/>
            <a:ext cx="609599" cy="618977"/>
          </a:xfrm>
          <a:prstGeom prst="rect">
            <a:avLst/>
          </a:prstGeom>
        </p:spPr>
      </p:pic>
      <p:pic>
        <p:nvPicPr>
          <p:cNvPr id="34" name="Picture 33" descr="A close up of a sign&#10;&#10;Description automatically generated">
            <a:extLst>
              <a:ext uri="{FF2B5EF4-FFF2-40B4-BE49-F238E27FC236}">
                <a16:creationId xmlns:a16="http://schemas.microsoft.com/office/drawing/2014/main" xmlns="" id="{A8DFA261-600B-4063-AC2B-99CBDB1EE3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43600" y="4324350"/>
            <a:ext cx="609600" cy="601508"/>
          </a:xfrm>
          <a:prstGeom prst="rect">
            <a:avLst/>
          </a:prstGeom>
        </p:spPr>
      </p:pic>
      <p:pic>
        <p:nvPicPr>
          <p:cNvPr id="36" name="Picture 35">
            <a:extLst>
              <a:ext uri="{FF2B5EF4-FFF2-40B4-BE49-F238E27FC236}">
                <a16:creationId xmlns:a16="http://schemas.microsoft.com/office/drawing/2014/main" xmlns="" id="{66031E20-4B4C-4719-BF30-3AD6CBF21A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76800" y="4781550"/>
            <a:ext cx="912038" cy="185344"/>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xmlns="" id="{4A929C58-A2AC-46AA-B5C9-D8D1DC7A325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01000" y="4400550"/>
            <a:ext cx="533400" cy="533400"/>
          </a:xfrm>
          <a:prstGeom prst="rect">
            <a:avLst/>
          </a:prstGeom>
        </p:spPr>
      </p:pic>
    </p:spTree>
    <p:extLst>
      <p:ext uri="{BB962C8B-B14F-4D97-AF65-F5344CB8AC3E}">
        <p14:creationId xmlns:p14="http://schemas.microsoft.com/office/powerpoint/2010/main" val="1697491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descr="Image result for nature conservancy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nature conservancy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lide Number Placeholder 8"/>
          <p:cNvSpPr>
            <a:spLocks noGrp="1"/>
          </p:cNvSpPr>
          <p:nvPr>
            <p:ph type="sldNum" sz="quarter" idx="12"/>
          </p:nvPr>
        </p:nvSpPr>
        <p:spPr/>
        <p:txBody>
          <a:bodyPr/>
          <a:lstStyle/>
          <a:p>
            <a:fld id="{BC10594C-12C3-49D5-B979-B8F1D822F98F}" type="slidenum">
              <a:rPr lang="en-US" smtClean="0"/>
              <a:t>7</a:t>
            </a:fld>
            <a:endParaRPr lang="en-US" dirty="0"/>
          </a:p>
        </p:txBody>
      </p:sp>
      <p:sp>
        <p:nvSpPr>
          <p:cNvPr id="10" name="AutoShape 2" descr="Image result for mass audub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Image result for mass audubon logo"/>
          <p:cNvSpPr>
            <a:spLocks noChangeAspect="1" noChangeArrowheads="1"/>
          </p:cNvSpPr>
          <p:nvPr/>
        </p:nvSpPr>
        <p:spPr bwMode="auto">
          <a:xfrm>
            <a:off x="612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itle 1">
            <a:extLst>
              <a:ext uri="{FF2B5EF4-FFF2-40B4-BE49-F238E27FC236}">
                <a16:creationId xmlns:a16="http://schemas.microsoft.com/office/drawing/2014/main" xmlns="" id="{0301C729-11AB-4899-84FC-EDEE63E9510B}"/>
              </a:ext>
            </a:extLst>
          </p:cNvPr>
          <p:cNvSpPr txBox="1">
            <a:spLocks/>
          </p:cNvSpPr>
          <p:nvPr/>
        </p:nvSpPr>
        <p:spPr>
          <a:xfrm>
            <a:off x="138653" y="248599"/>
            <a:ext cx="8544972" cy="60812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084D6C"/>
                </a:solidFill>
                <a:latin typeface="Bahnschrift" panose="020B0502040204020203" pitchFamily="34" charset="0"/>
                <a:cs typeface="Arial" panose="020B0604020202020204" pitchFamily="34" charset="0"/>
              </a:rPr>
              <a:t>Municipal Vulnerability Preparedness (MVP) Program</a:t>
            </a:r>
          </a:p>
        </p:txBody>
      </p:sp>
      <p:sp>
        <p:nvSpPr>
          <p:cNvPr id="20" name="Content Placeholder 2">
            <a:extLst>
              <a:ext uri="{FF2B5EF4-FFF2-40B4-BE49-F238E27FC236}">
                <a16:creationId xmlns:a16="http://schemas.microsoft.com/office/drawing/2014/main" xmlns="" id="{59703EB0-05CD-4796-872B-02619E61BA90}"/>
              </a:ext>
            </a:extLst>
          </p:cNvPr>
          <p:cNvSpPr txBox="1">
            <a:spLocks/>
          </p:cNvSpPr>
          <p:nvPr/>
        </p:nvSpPr>
        <p:spPr>
          <a:xfrm>
            <a:off x="1347066" y="1009982"/>
            <a:ext cx="6747452" cy="1093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spcAft>
                <a:spcPts val="600"/>
              </a:spcAft>
              <a:buFont typeface="Arial" panose="020B0604020202020204" pitchFamily="34" charset="0"/>
              <a:buNone/>
            </a:pPr>
            <a:r>
              <a:rPr lang="en-US" sz="1800" dirty="0">
                <a:latin typeface="Bahnschrift" panose="020B0502040204020203" pitchFamily="34" charset="0"/>
                <a:cs typeface="Arial" panose="020B0604020202020204" pitchFamily="34" charset="0"/>
              </a:rPr>
              <a:t>A state and local partnership to build resilience to climate change by building capacity to respond to climate effects at the local level and pilot innovative adaptation practice</a:t>
            </a:r>
          </a:p>
        </p:txBody>
      </p:sp>
      <p:sp>
        <p:nvSpPr>
          <p:cNvPr id="6" name="Rectangle 5">
            <a:extLst>
              <a:ext uri="{FF2B5EF4-FFF2-40B4-BE49-F238E27FC236}">
                <a16:creationId xmlns:a16="http://schemas.microsoft.com/office/drawing/2014/main" xmlns="" id="{0433199D-3CB6-4D4D-B4FF-D1803E0CFC1B}"/>
              </a:ext>
            </a:extLst>
          </p:cNvPr>
          <p:cNvSpPr/>
          <p:nvPr/>
        </p:nvSpPr>
        <p:spPr>
          <a:xfrm>
            <a:off x="4714875" y="2933304"/>
            <a:ext cx="2800350" cy="476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84D6C"/>
                </a:solidFill>
                <a:latin typeface="Bahnschrift" panose="020B0502040204020203" pitchFamily="34" charset="0"/>
              </a:rPr>
              <a:t>300</a:t>
            </a:r>
            <a:r>
              <a:rPr lang="en-US" dirty="0">
                <a:solidFill>
                  <a:srgbClr val="084D6C"/>
                </a:solidFill>
                <a:latin typeface="Bahnschrift" panose="020B0502040204020203" pitchFamily="34" charset="0"/>
              </a:rPr>
              <a:t> high-hazard dams</a:t>
            </a:r>
          </a:p>
        </p:txBody>
      </p:sp>
      <p:sp>
        <p:nvSpPr>
          <p:cNvPr id="15" name="Rectangle 14">
            <a:extLst>
              <a:ext uri="{FF2B5EF4-FFF2-40B4-BE49-F238E27FC236}">
                <a16:creationId xmlns:a16="http://schemas.microsoft.com/office/drawing/2014/main" xmlns="" id="{5563DA37-ACA5-41B5-97DF-8B233739873A}"/>
              </a:ext>
            </a:extLst>
          </p:cNvPr>
          <p:cNvSpPr/>
          <p:nvPr/>
        </p:nvSpPr>
        <p:spPr>
          <a:xfrm>
            <a:off x="1219200" y="3181350"/>
            <a:ext cx="2743200" cy="476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84D6C"/>
                </a:solidFill>
                <a:latin typeface="Bahnschrift" panose="020B0502040204020203" pitchFamily="34" charset="0"/>
              </a:rPr>
              <a:t>12,000+ </a:t>
            </a:r>
            <a:r>
              <a:rPr lang="en-US" dirty="0">
                <a:solidFill>
                  <a:srgbClr val="084D6C"/>
                </a:solidFill>
                <a:latin typeface="Bahnschrift" panose="020B0502040204020203" pitchFamily="34" charset="0"/>
              </a:rPr>
              <a:t>culverts and small bridges needing replacement</a:t>
            </a:r>
          </a:p>
        </p:txBody>
      </p:sp>
      <p:sp>
        <p:nvSpPr>
          <p:cNvPr id="17" name="Rectangle 16">
            <a:extLst>
              <a:ext uri="{FF2B5EF4-FFF2-40B4-BE49-F238E27FC236}">
                <a16:creationId xmlns:a16="http://schemas.microsoft.com/office/drawing/2014/main" xmlns="" id="{586BBADF-D16A-4B9F-8E89-8FFC10EC417A}"/>
              </a:ext>
            </a:extLst>
          </p:cNvPr>
          <p:cNvSpPr/>
          <p:nvPr/>
        </p:nvSpPr>
        <p:spPr>
          <a:xfrm>
            <a:off x="1219200" y="4095750"/>
            <a:ext cx="3105103" cy="476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84D6C"/>
                </a:solidFill>
                <a:latin typeface="Bahnschrift" panose="020B0502040204020203" pitchFamily="34" charset="0"/>
              </a:rPr>
              <a:t>1,100</a:t>
            </a:r>
            <a:r>
              <a:rPr lang="en-US" dirty="0">
                <a:solidFill>
                  <a:srgbClr val="084D6C"/>
                </a:solidFill>
                <a:latin typeface="Bahnschrift" panose="020B0502040204020203" pitchFamily="34" charset="0"/>
              </a:rPr>
              <a:t> municipally-owned coastal structures</a:t>
            </a:r>
          </a:p>
        </p:txBody>
      </p:sp>
      <p:pic>
        <p:nvPicPr>
          <p:cNvPr id="18" name="Picture 2" descr="Related image">
            <a:extLst>
              <a:ext uri="{FF2B5EF4-FFF2-40B4-BE49-F238E27FC236}">
                <a16:creationId xmlns:a16="http://schemas.microsoft.com/office/drawing/2014/main" xmlns="" id="{2FA3892C-75CF-44A4-BEAF-03AF457B46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398" y="966056"/>
            <a:ext cx="760147" cy="7601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energy and environmental affairs  Logo">
            <a:extLst>
              <a:ext uri="{FF2B5EF4-FFF2-40B4-BE49-F238E27FC236}">
                <a16:creationId xmlns:a16="http://schemas.microsoft.com/office/drawing/2014/main" xmlns="" id="{F0A65059-05D9-4BAC-B5FD-68EC3BF3F72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2918" y="1901871"/>
            <a:ext cx="692057" cy="6920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FE00FA1-FCCC-4D02-A6BB-E7F56AC00A31}"/>
              </a:ext>
            </a:extLst>
          </p:cNvPr>
          <p:cNvSpPr/>
          <p:nvPr/>
        </p:nvSpPr>
        <p:spPr>
          <a:xfrm>
            <a:off x="1295400" y="2009775"/>
            <a:ext cx="6924675" cy="584775"/>
          </a:xfrm>
          <a:prstGeom prst="rect">
            <a:avLst/>
          </a:prstGeom>
        </p:spPr>
        <p:txBody>
          <a:bodyPr wrap="square">
            <a:spAutoFit/>
          </a:bodyPr>
          <a:lstStyle/>
          <a:p>
            <a:r>
              <a:rPr lang="en-US" sz="1600" dirty="0">
                <a:latin typeface="Bahnschrift" panose="020B0502040204020203" pitchFamily="34" charset="0"/>
                <a:cs typeface="Arial" panose="020B0604020202020204" pitchFamily="34" charset="0"/>
              </a:rPr>
              <a:t>Across the Commonwealth, cities and towns need </a:t>
            </a:r>
            <a:r>
              <a:rPr lang="en-US" sz="1600" b="1" dirty="0">
                <a:latin typeface="Bahnschrift" panose="020B0502040204020203" pitchFamily="34" charset="0"/>
                <a:cs typeface="Arial" panose="020B0604020202020204" pitchFamily="34" charset="0"/>
              </a:rPr>
              <a:t>financial and technical resources to prepare</a:t>
            </a:r>
            <a:r>
              <a:rPr lang="en-US" sz="1600" dirty="0">
                <a:latin typeface="Bahnschrift" panose="020B0502040204020203" pitchFamily="34" charset="0"/>
                <a:cs typeface="Arial" panose="020B0604020202020204" pitchFamily="34" charset="0"/>
              </a:rPr>
              <a:t> their residents, businesses, and aging infrastructure: </a:t>
            </a:r>
            <a:endParaRPr lang="en-US" sz="1600" dirty="0"/>
          </a:p>
        </p:txBody>
      </p:sp>
      <p:sp>
        <p:nvSpPr>
          <p:cNvPr id="24" name="Rectangle 23">
            <a:extLst>
              <a:ext uri="{FF2B5EF4-FFF2-40B4-BE49-F238E27FC236}">
                <a16:creationId xmlns:a16="http://schemas.microsoft.com/office/drawing/2014/main" xmlns="" id="{B7919605-6333-4498-B935-FF19EEF8134B}"/>
              </a:ext>
            </a:extLst>
          </p:cNvPr>
          <p:cNvSpPr/>
          <p:nvPr/>
        </p:nvSpPr>
        <p:spPr>
          <a:xfrm>
            <a:off x="4714875" y="3847704"/>
            <a:ext cx="3200400" cy="476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84D6C"/>
                </a:solidFill>
                <a:latin typeface="Bahnschrift" panose="020B0502040204020203" pitchFamily="34" charset="0"/>
              </a:rPr>
              <a:t>96% </a:t>
            </a:r>
            <a:r>
              <a:rPr lang="en-US" dirty="0">
                <a:solidFill>
                  <a:srgbClr val="084D6C"/>
                </a:solidFill>
                <a:latin typeface="Bahnschrift" panose="020B0502040204020203" pitchFamily="34" charset="0"/>
              </a:rPr>
              <a:t>DHCD housing developments to see 5.4⁰ increase in max temperature by 2070</a:t>
            </a:r>
          </a:p>
        </p:txBody>
      </p:sp>
      <p:sp>
        <p:nvSpPr>
          <p:cNvPr id="25" name="Rectangle 24">
            <a:extLst>
              <a:ext uri="{FF2B5EF4-FFF2-40B4-BE49-F238E27FC236}">
                <a16:creationId xmlns:a16="http://schemas.microsoft.com/office/drawing/2014/main" xmlns="" id="{BF2F6BE5-A2ED-43A1-B818-695A15B6AF81}"/>
              </a:ext>
            </a:extLst>
          </p:cNvPr>
          <p:cNvSpPr/>
          <p:nvPr/>
        </p:nvSpPr>
        <p:spPr>
          <a:xfrm>
            <a:off x="3352800" y="5314950"/>
            <a:ext cx="3105103" cy="476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84D6C"/>
                </a:solidFill>
                <a:latin typeface="Bahnschrift" panose="020B0502040204020203" pitchFamily="34" charset="0"/>
              </a:rPr>
              <a:t>18,800+ </a:t>
            </a:r>
            <a:r>
              <a:rPr lang="en-US" dirty="0">
                <a:solidFill>
                  <a:srgbClr val="084D6C"/>
                </a:solidFill>
                <a:latin typeface="Bahnschrift" panose="020B0502040204020203" pitchFamily="34" charset="0"/>
              </a:rPr>
              <a:t>DHCD housing units in FEMA 100-year flood zone</a:t>
            </a:r>
          </a:p>
        </p:txBody>
      </p:sp>
      <p:sp>
        <p:nvSpPr>
          <p:cNvPr id="26" name="Rectangle 25">
            <a:extLst>
              <a:ext uri="{FF2B5EF4-FFF2-40B4-BE49-F238E27FC236}">
                <a16:creationId xmlns:a16="http://schemas.microsoft.com/office/drawing/2014/main" xmlns="" id="{F8674CC1-2015-4F9A-A3BA-640DD7430B96}"/>
              </a:ext>
            </a:extLst>
          </p:cNvPr>
          <p:cNvSpPr/>
          <p:nvPr/>
        </p:nvSpPr>
        <p:spPr>
          <a:xfrm>
            <a:off x="0" y="5391150"/>
            <a:ext cx="3105103" cy="476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84D6C"/>
                </a:solidFill>
                <a:latin typeface="Bahnschrift" panose="020B0502040204020203" pitchFamily="34" charset="0"/>
              </a:rPr>
              <a:t>4% </a:t>
            </a:r>
            <a:r>
              <a:rPr lang="en-US" dirty="0">
                <a:solidFill>
                  <a:srgbClr val="084D6C"/>
                </a:solidFill>
                <a:latin typeface="Bahnschrift" panose="020B0502040204020203" pitchFamily="34" charset="0"/>
              </a:rPr>
              <a:t>of all DHCD housing units in FEMA 500-year flood zone</a:t>
            </a:r>
          </a:p>
        </p:txBody>
      </p:sp>
    </p:spTree>
    <p:extLst>
      <p:ext uri="{BB962C8B-B14F-4D97-AF65-F5344CB8AC3E}">
        <p14:creationId xmlns:p14="http://schemas.microsoft.com/office/powerpoint/2010/main" val="39250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709" y="1455529"/>
            <a:ext cx="4876800" cy="3481906"/>
          </a:xfrm>
        </p:spPr>
        <p:txBody>
          <a:bodyPr>
            <a:normAutofit fontScale="92500"/>
          </a:bodyPr>
          <a:lstStyle/>
          <a:p>
            <a:pPr marL="342900" lvl="1" indent="-342900">
              <a:spcAft>
                <a:spcPts val="600"/>
              </a:spcAft>
              <a:buClrTx/>
              <a:buFont typeface="Arial" panose="020B0604020202020204" pitchFamily="34" charset="0"/>
              <a:buChar char="•"/>
            </a:pPr>
            <a:r>
              <a:rPr lang="en-US" sz="1800" dirty="0">
                <a:latin typeface="Bahnschrift" panose="020B0502040204020203" pitchFamily="34" charset="0"/>
                <a:cs typeface="Arial" panose="020B0604020202020204" pitchFamily="34" charset="0"/>
              </a:rPr>
              <a:t>Employs </a:t>
            </a:r>
            <a:r>
              <a:rPr lang="en-US" sz="1800" b="1" dirty="0">
                <a:latin typeface="Bahnschrift" panose="020B0502040204020203" pitchFamily="34" charset="0"/>
                <a:cs typeface="Arial" panose="020B0604020202020204" pitchFamily="34" charset="0"/>
              </a:rPr>
              <a:t>local knowledge </a:t>
            </a:r>
            <a:r>
              <a:rPr lang="en-US" sz="1800" dirty="0">
                <a:latin typeface="Bahnschrift" panose="020B0502040204020203" pitchFamily="34" charset="0"/>
                <a:cs typeface="Arial" panose="020B0604020202020204" pitchFamily="34" charset="0"/>
              </a:rPr>
              <a:t>and buy-in</a:t>
            </a:r>
          </a:p>
          <a:p>
            <a:pPr marL="342900" lvl="1" indent="-342900">
              <a:spcAft>
                <a:spcPts val="600"/>
              </a:spcAft>
              <a:buClrTx/>
              <a:buFont typeface="Arial" panose="020B0604020202020204" pitchFamily="34" charset="0"/>
              <a:buChar char="•"/>
            </a:pPr>
            <a:r>
              <a:rPr lang="en-US" sz="1800" dirty="0">
                <a:latin typeface="Bahnschrift" panose="020B0502040204020203" pitchFamily="34" charset="0"/>
                <a:cs typeface="Arial" panose="020B0604020202020204" pitchFamily="34" charset="0"/>
              </a:rPr>
              <a:t>Utilizes </a:t>
            </a:r>
            <a:r>
              <a:rPr lang="en-US" sz="1800" b="1" dirty="0">
                <a:latin typeface="Bahnschrift" panose="020B0502040204020203" pitchFamily="34" charset="0"/>
                <a:cs typeface="Arial" panose="020B0604020202020204" pitchFamily="34" charset="0"/>
              </a:rPr>
              <a:t>partnerships </a:t>
            </a:r>
            <a:r>
              <a:rPr lang="en-US" sz="1800" dirty="0">
                <a:latin typeface="Bahnschrift" panose="020B0502040204020203" pitchFamily="34" charset="0"/>
                <a:cs typeface="Arial" panose="020B0604020202020204" pitchFamily="34" charset="0"/>
              </a:rPr>
              <a:t>and leverages existing efforts</a:t>
            </a:r>
          </a:p>
          <a:p>
            <a:pPr marL="342900" lvl="1" indent="-342900">
              <a:spcAft>
                <a:spcPts val="600"/>
              </a:spcAft>
              <a:buClrTx/>
              <a:buFont typeface="Arial" panose="020B0604020202020204" pitchFamily="34" charset="0"/>
              <a:buChar char="•"/>
            </a:pPr>
            <a:r>
              <a:rPr lang="en-US" sz="1800" dirty="0">
                <a:latin typeface="Bahnschrift" panose="020B0502040204020203" pitchFamily="34" charset="0"/>
                <a:cs typeface="Arial" panose="020B0604020202020204" pitchFamily="34" charset="0"/>
              </a:rPr>
              <a:t>Is based in </a:t>
            </a:r>
            <a:r>
              <a:rPr lang="en-US" sz="1800" b="1" dirty="0">
                <a:latin typeface="Bahnschrift" panose="020B0502040204020203" pitchFamily="34" charset="0"/>
                <a:cs typeface="Arial" panose="020B0604020202020204" pitchFamily="34" charset="0"/>
              </a:rPr>
              <a:t>best available climate projections </a:t>
            </a:r>
            <a:r>
              <a:rPr lang="en-US" sz="1800" dirty="0">
                <a:latin typeface="Bahnschrift" panose="020B0502040204020203" pitchFamily="34" charset="0"/>
                <a:cs typeface="Arial" panose="020B0604020202020204" pitchFamily="34" charset="0"/>
              </a:rPr>
              <a:t>and data</a:t>
            </a:r>
          </a:p>
          <a:p>
            <a:pPr marL="342900" lvl="1" indent="-342900">
              <a:spcAft>
                <a:spcPts val="600"/>
              </a:spcAft>
              <a:buClrTx/>
              <a:buFont typeface="Arial" panose="020B0604020202020204" pitchFamily="34" charset="0"/>
              <a:buChar char="•"/>
            </a:pPr>
            <a:r>
              <a:rPr lang="en-US" sz="1800" dirty="0">
                <a:latin typeface="Bahnschrift" panose="020B0502040204020203" pitchFamily="34" charset="0"/>
                <a:cs typeface="Arial" panose="020B0604020202020204" pitchFamily="34" charset="0"/>
              </a:rPr>
              <a:t>Incorporates principles of </a:t>
            </a:r>
            <a:r>
              <a:rPr lang="en-US" sz="1800" b="1" dirty="0">
                <a:latin typeface="Bahnschrift" panose="020B0502040204020203" pitchFamily="34" charset="0"/>
                <a:cs typeface="Arial" panose="020B0604020202020204" pitchFamily="34" charset="0"/>
              </a:rPr>
              <a:t>nature-based solutions</a:t>
            </a:r>
          </a:p>
          <a:p>
            <a:pPr marL="342900" lvl="1" indent="-342900">
              <a:spcAft>
                <a:spcPts val="600"/>
              </a:spcAft>
              <a:buClrTx/>
              <a:buFont typeface="Arial" panose="020B0604020202020204" pitchFamily="34" charset="0"/>
              <a:buChar char="•"/>
            </a:pPr>
            <a:r>
              <a:rPr lang="en-US" sz="1800" dirty="0">
                <a:latin typeface="Bahnschrift" panose="020B0502040204020203" pitchFamily="34" charset="0"/>
                <a:cs typeface="Arial" panose="020B0604020202020204" pitchFamily="34" charset="0"/>
              </a:rPr>
              <a:t>Demonstrates </a:t>
            </a:r>
            <a:r>
              <a:rPr lang="en-US" sz="1800" b="1" dirty="0">
                <a:latin typeface="Bahnschrift" panose="020B0502040204020203" pitchFamily="34" charset="0"/>
                <a:cs typeface="Arial" panose="020B0604020202020204" pitchFamily="34" charset="0"/>
              </a:rPr>
              <a:t>pilot potential </a:t>
            </a:r>
            <a:r>
              <a:rPr lang="en-US" sz="1800" dirty="0">
                <a:latin typeface="Bahnschrift" panose="020B0502040204020203" pitchFamily="34" charset="0"/>
                <a:cs typeface="Arial" panose="020B0604020202020204" pitchFamily="34" charset="0"/>
              </a:rPr>
              <a:t>and is </a:t>
            </a:r>
            <a:r>
              <a:rPr lang="en-US" sz="1800" b="1" dirty="0">
                <a:latin typeface="Bahnschrift" panose="020B0502040204020203" pitchFamily="34" charset="0"/>
                <a:cs typeface="Arial" panose="020B0604020202020204" pitchFamily="34" charset="0"/>
              </a:rPr>
              <a:t>proactive</a:t>
            </a:r>
          </a:p>
          <a:p>
            <a:pPr marL="342900" lvl="1" indent="-342900">
              <a:spcAft>
                <a:spcPts val="600"/>
              </a:spcAft>
              <a:buFont typeface="Arial" panose="020B0604020202020204" pitchFamily="34" charset="0"/>
              <a:buChar char="•"/>
            </a:pPr>
            <a:r>
              <a:rPr lang="en-US" sz="1800" dirty="0">
                <a:latin typeface="Bahnschrift" panose="020B0502040204020203" pitchFamily="34" charset="0"/>
                <a:cs typeface="Arial" panose="020B0604020202020204" pitchFamily="34" charset="0"/>
              </a:rPr>
              <a:t>Reaches and responds to risks faced by </a:t>
            </a:r>
            <a:r>
              <a:rPr lang="en-US" sz="1800" b="1" dirty="0">
                <a:latin typeface="Bahnschrift" panose="020B0502040204020203" pitchFamily="34" charset="0"/>
                <a:cs typeface="Arial" panose="020B0604020202020204" pitchFamily="34" charset="0"/>
              </a:rPr>
              <a:t>EJ communities and vulnerable populations</a:t>
            </a:r>
          </a:p>
          <a:p>
            <a:pPr marL="342900" lvl="1" indent="-342900">
              <a:spcAft>
                <a:spcPts val="600"/>
              </a:spcAft>
              <a:buClrTx/>
              <a:buFont typeface="Arial" panose="020B0604020202020204" pitchFamily="34" charset="0"/>
              <a:buChar char="•"/>
            </a:pPr>
            <a:endParaRPr lang="en-US" sz="2400" b="1" dirty="0">
              <a:latin typeface="Bahnschrift" panose="020B0502040204020203" pitchFamily="34" charset="0"/>
              <a:cs typeface="Arial" panose="020B0604020202020204" pitchFamily="34" charset="0"/>
            </a:endParaRPr>
          </a:p>
        </p:txBody>
      </p:sp>
      <p:sp>
        <p:nvSpPr>
          <p:cNvPr id="2" name="AutoShape 2" descr="Image result for nature conservancy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nature conservancy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lide Number Placeholder 8"/>
          <p:cNvSpPr>
            <a:spLocks noGrp="1"/>
          </p:cNvSpPr>
          <p:nvPr>
            <p:ph type="sldNum" sz="quarter" idx="12"/>
          </p:nvPr>
        </p:nvSpPr>
        <p:spPr/>
        <p:txBody>
          <a:bodyPr/>
          <a:lstStyle/>
          <a:p>
            <a:fld id="{BC10594C-12C3-49D5-B979-B8F1D822F98F}" type="slidenum">
              <a:rPr lang="en-US" smtClean="0"/>
              <a:t>8</a:t>
            </a:fld>
            <a:endParaRPr lang="en-US" dirty="0"/>
          </a:p>
        </p:txBody>
      </p:sp>
      <p:sp>
        <p:nvSpPr>
          <p:cNvPr id="10" name="AutoShape 2" descr="Image result for mass audub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Image result for mass audubon logo"/>
          <p:cNvSpPr>
            <a:spLocks noChangeAspect="1" noChangeArrowheads="1"/>
          </p:cNvSpPr>
          <p:nvPr/>
        </p:nvSpPr>
        <p:spPr bwMode="auto">
          <a:xfrm>
            <a:off x="612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xmlns="" id="{A06D1C8C-DA14-428D-B498-7795EB213EA7}"/>
              </a:ext>
            </a:extLst>
          </p:cNvPr>
          <p:cNvSpPr/>
          <p:nvPr/>
        </p:nvSpPr>
        <p:spPr>
          <a:xfrm>
            <a:off x="5871166" y="1581150"/>
            <a:ext cx="2971800" cy="2887975"/>
          </a:xfrm>
          <a:prstGeom prst="rect">
            <a:avLst/>
          </a:prstGeom>
          <a:solidFill>
            <a:srgbClr val="E9FFE1"/>
          </a:solidFill>
          <a:ln w="38100">
            <a:solidFill>
              <a:srgbClr val="517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a:extLst>
              <a:ext uri="{FF2B5EF4-FFF2-40B4-BE49-F238E27FC236}">
                <a16:creationId xmlns:a16="http://schemas.microsoft.com/office/drawing/2014/main" xmlns="" id="{0EC51F67-7176-4E39-8948-00160712BAB8}"/>
              </a:ext>
            </a:extLst>
          </p:cNvPr>
          <p:cNvSpPr txBox="1">
            <a:spLocks/>
          </p:cNvSpPr>
          <p:nvPr/>
        </p:nvSpPr>
        <p:spPr>
          <a:xfrm>
            <a:off x="6095755" y="1721195"/>
            <a:ext cx="2497794" cy="645064"/>
          </a:xfrm>
          <a:prstGeom prst="rect">
            <a:avLst/>
          </a:prstGeom>
          <a:ln>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517D21"/>
                </a:solidFill>
                <a:latin typeface="Bahnschrift" panose="020B0502040204020203" pitchFamily="34" charset="0"/>
                <a:cs typeface="Arial" panose="020B0604020202020204" pitchFamily="34" charset="0"/>
              </a:rPr>
              <a:t>Why nature-based? </a:t>
            </a:r>
          </a:p>
          <a:p>
            <a:pPr marL="0" indent="0">
              <a:spcAft>
                <a:spcPts val="1000"/>
              </a:spcAft>
              <a:buNone/>
            </a:pPr>
            <a:r>
              <a:rPr lang="en-US" sz="1400" dirty="0">
                <a:solidFill>
                  <a:srgbClr val="517D21"/>
                </a:solidFill>
                <a:latin typeface="Bahnschrift" panose="020B0502040204020203" pitchFamily="34" charset="0"/>
                <a:cs typeface="Arial" panose="020B0604020202020204" pitchFamily="34" charset="0"/>
              </a:rPr>
              <a:t>Where appropriate, nature-based solutions can be more cost-effective, protect water quality and quantity, sustain lands that provide food and recreation opportunities, reduce erosion, and minimize temperature increases associated with developed areas and climate change.  </a:t>
            </a:r>
          </a:p>
        </p:txBody>
      </p:sp>
      <p:sp>
        <p:nvSpPr>
          <p:cNvPr id="7" name="Rectangle 6">
            <a:extLst>
              <a:ext uri="{FF2B5EF4-FFF2-40B4-BE49-F238E27FC236}">
                <a16:creationId xmlns:a16="http://schemas.microsoft.com/office/drawing/2014/main" xmlns="" id="{947BBB49-3BD1-4DCB-ACC9-00761895F9DE}"/>
              </a:ext>
            </a:extLst>
          </p:cNvPr>
          <p:cNvSpPr/>
          <p:nvPr/>
        </p:nvSpPr>
        <p:spPr>
          <a:xfrm>
            <a:off x="408709" y="782700"/>
            <a:ext cx="7010400" cy="461665"/>
          </a:xfrm>
          <a:prstGeom prst="rect">
            <a:avLst/>
          </a:prstGeom>
        </p:spPr>
        <p:txBody>
          <a:bodyPr wrap="square">
            <a:spAutoFit/>
          </a:bodyPr>
          <a:lstStyle/>
          <a:p>
            <a:pPr marL="0" lvl="1" indent="0">
              <a:spcAft>
                <a:spcPts val="600"/>
              </a:spcAft>
              <a:buClrTx/>
              <a:buNone/>
            </a:pPr>
            <a:r>
              <a:rPr lang="en-US" sz="2400" dirty="0">
                <a:latin typeface="Bahnschrift" panose="020B0502040204020203" pitchFamily="34" charset="0"/>
                <a:cs typeface="Arial" panose="020B0604020202020204" pitchFamily="34" charset="0"/>
              </a:rPr>
              <a:t>A community-led, accessible process that</a:t>
            </a:r>
          </a:p>
        </p:txBody>
      </p:sp>
      <p:sp>
        <p:nvSpPr>
          <p:cNvPr id="15" name="TextBox 14">
            <a:extLst>
              <a:ext uri="{FF2B5EF4-FFF2-40B4-BE49-F238E27FC236}">
                <a16:creationId xmlns:a16="http://schemas.microsoft.com/office/drawing/2014/main" xmlns="" id="{965359E3-B1A6-4E6D-98E3-1864ABA60BB0}"/>
              </a:ext>
            </a:extLst>
          </p:cNvPr>
          <p:cNvSpPr txBox="1"/>
          <p:nvPr/>
        </p:nvSpPr>
        <p:spPr>
          <a:xfrm>
            <a:off x="381000" y="193284"/>
            <a:ext cx="4191000" cy="584775"/>
          </a:xfrm>
          <a:prstGeom prst="rect">
            <a:avLst/>
          </a:prstGeom>
          <a:noFill/>
        </p:spPr>
        <p:txBody>
          <a:bodyPr wrap="square" rtlCol="0">
            <a:spAutoFit/>
          </a:bodyPr>
          <a:lstStyle/>
          <a:p>
            <a:r>
              <a:rPr lang="en-US" sz="3200" b="1" dirty="0">
                <a:latin typeface="Bahnschrift" panose="020B0502040204020203" pitchFamily="34" charset="0"/>
              </a:rPr>
              <a:t>MVP Principles</a:t>
            </a:r>
          </a:p>
        </p:txBody>
      </p:sp>
    </p:spTree>
    <p:extLst>
      <p:ext uri="{BB962C8B-B14F-4D97-AF65-F5344CB8AC3E}">
        <p14:creationId xmlns:p14="http://schemas.microsoft.com/office/powerpoint/2010/main" val="428299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E383ADC2-2936-468B-A819-04DD92E456B1}"/>
              </a:ext>
            </a:extLst>
          </p:cNvPr>
          <p:cNvSpPr/>
          <p:nvPr/>
        </p:nvSpPr>
        <p:spPr>
          <a:xfrm>
            <a:off x="6115261" y="3067104"/>
            <a:ext cx="2598776" cy="1715974"/>
          </a:xfrm>
          <a:prstGeom prst="rect">
            <a:avLst/>
          </a:prstGeom>
          <a:solidFill>
            <a:schemeClr val="accent1">
              <a:lumMod val="20000"/>
              <a:lumOff val="80000"/>
            </a:schemeClr>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92E77273-4971-43C6-BB4C-03939FF77613}"/>
              </a:ext>
            </a:extLst>
          </p:cNvPr>
          <p:cNvSpPr/>
          <p:nvPr/>
        </p:nvSpPr>
        <p:spPr>
          <a:xfrm>
            <a:off x="152401" y="973765"/>
            <a:ext cx="4844980" cy="3805617"/>
          </a:xfrm>
          <a:prstGeom prst="rect">
            <a:avLst/>
          </a:prstGeom>
          <a:solidFill>
            <a:srgbClr val="E5F5FF"/>
          </a:solidFill>
          <a:ln w="28575">
            <a:solidFill>
              <a:srgbClr val="084D6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xmlns="" id="{CB81DB60-E1F4-4918-A8D0-766BA3C33F33}"/>
              </a:ext>
            </a:extLst>
          </p:cNvPr>
          <p:cNvSpPr>
            <a:spLocks noGrp="1"/>
          </p:cNvSpPr>
          <p:nvPr>
            <p:ph type="sldNum" sz="quarter" idx="12"/>
          </p:nvPr>
        </p:nvSpPr>
        <p:spPr/>
        <p:txBody>
          <a:bodyPr/>
          <a:lstStyle/>
          <a:p>
            <a:fld id="{BC10594C-12C3-49D5-B979-B8F1D822F98F}" type="slidenum">
              <a:rPr lang="en-US" smtClean="0"/>
              <a:t>9</a:t>
            </a:fld>
            <a:endParaRPr lang="en-US" dirty="0"/>
          </a:p>
        </p:txBody>
      </p:sp>
      <p:sp>
        <p:nvSpPr>
          <p:cNvPr id="5" name="Rectangle 4">
            <a:extLst>
              <a:ext uri="{FF2B5EF4-FFF2-40B4-BE49-F238E27FC236}">
                <a16:creationId xmlns:a16="http://schemas.microsoft.com/office/drawing/2014/main" xmlns="" id="{41614749-0869-4EE4-9437-22BF85D322C4}"/>
              </a:ext>
            </a:extLst>
          </p:cNvPr>
          <p:cNvSpPr/>
          <p:nvPr/>
        </p:nvSpPr>
        <p:spPr>
          <a:xfrm>
            <a:off x="1066800" y="1160718"/>
            <a:ext cx="3733800" cy="676138"/>
          </a:xfrm>
          <a:prstGeom prst="rect">
            <a:avLst/>
          </a:prstGeom>
          <a:solidFill>
            <a:srgbClr val="084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DD50AD43-E100-4E31-B3BF-ECB52F149E11}"/>
              </a:ext>
            </a:extLst>
          </p:cNvPr>
          <p:cNvSpPr/>
          <p:nvPr/>
        </p:nvSpPr>
        <p:spPr>
          <a:xfrm>
            <a:off x="1134318" y="1178320"/>
            <a:ext cx="3666282" cy="584775"/>
          </a:xfrm>
          <a:prstGeom prst="rect">
            <a:avLst/>
          </a:prstGeom>
        </p:spPr>
        <p:txBody>
          <a:bodyPr wrap="square">
            <a:spAutoFit/>
          </a:bodyPr>
          <a:lstStyle/>
          <a:p>
            <a:pPr marL="0" lvl="1">
              <a:spcAft>
                <a:spcPts val="600"/>
              </a:spcAft>
              <a:buClrTx/>
            </a:pPr>
            <a:r>
              <a:rPr lang="en-US" sz="1600" dirty="0">
                <a:solidFill>
                  <a:schemeClr val="bg1">
                    <a:lumMod val="95000"/>
                  </a:schemeClr>
                </a:solidFill>
                <a:latin typeface="Bahnschrift" panose="020B0502040204020203" pitchFamily="34" charset="0"/>
                <a:cs typeface="Arial" panose="020B0604020202020204" pitchFamily="34" charset="0"/>
              </a:rPr>
              <a:t>Define and characterize hazards using latest science and data</a:t>
            </a:r>
          </a:p>
        </p:txBody>
      </p:sp>
      <p:sp>
        <p:nvSpPr>
          <p:cNvPr id="11" name="Rectangle 10">
            <a:extLst>
              <a:ext uri="{FF2B5EF4-FFF2-40B4-BE49-F238E27FC236}">
                <a16:creationId xmlns:a16="http://schemas.microsoft.com/office/drawing/2014/main" xmlns="" id="{3E698027-15C3-4281-B702-57F956A60F3E}"/>
              </a:ext>
            </a:extLst>
          </p:cNvPr>
          <p:cNvSpPr/>
          <p:nvPr/>
        </p:nvSpPr>
        <p:spPr>
          <a:xfrm>
            <a:off x="1066800" y="1952598"/>
            <a:ext cx="3733799" cy="676139"/>
          </a:xfrm>
          <a:prstGeom prst="rect">
            <a:avLst/>
          </a:prstGeom>
          <a:solidFill>
            <a:srgbClr val="084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0BCD1E3-BFAE-49CA-8675-6A0484D1E43E}"/>
              </a:ext>
            </a:extLst>
          </p:cNvPr>
          <p:cNvSpPr/>
          <p:nvPr/>
        </p:nvSpPr>
        <p:spPr>
          <a:xfrm>
            <a:off x="1134318" y="1986975"/>
            <a:ext cx="3894882" cy="584775"/>
          </a:xfrm>
          <a:prstGeom prst="rect">
            <a:avLst/>
          </a:prstGeom>
        </p:spPr>
        <p:txBody>
          <a:bodyPr wrap="square">
            <a:spAutoFit/>
          </a:bodyPr>
          <a:lstStyle/>
          <a:p>
            <a:pPr marL="0" lvl="1">
              <a:spcAft>
                <a:spcPts val="600"/>
              </a:spcAft>
              <a:buClrTx/>
            </a:pPr>
            <a:r>
              <a:rPr lang="en-US" sz="1600" dirty="0">
                <a:solidFill>
                  <a:schemeClr val="bg1">
                    <a:lumMod val="95000"/>
                  </a:schemeClr>
                </a:solidFill>
                <a:latin typeface="Bahnschrift" panose="020B0502040204020203" pitchFamily="34" charset="0"/>
                <a:cs typeface="Arial" panose="020B0604020202020204" pitchFamily="34" charset="0"/>
              </a:rPr>
              <a:t>Identify existing and future community vulnerabilities and strengths</a:t>
            </a:r>
          </a:p>
        </p:txBody>
      </p:sp>
      <p:sp>
        <p:nvSpPr>
          <p:cNvPr id="13" name="Rectangle 12">
            <a:extLst>
              <a:ext uri="{FF2B5EF4-FFF2-40B4-BE49-F238E27FC236}">
                <a16:creationId xmlns:a16="http://schemas.microsoft.com/office/drawing/2014/main" xmlns="" id="{E2720559-991D-441B-91B3-34EA2B31718D}"/>
              </a:ext>
            </a:extLst>
          </p:cNvPr>
          <p:cNvSpPr/>
          <p:nvPr/>
        </p:nvSpPr>
        <p:spPr>
          <a:xfrm>
            <a:off x="1066800" y="2744479"/>
            <a:ext cx="3733799" cy="693743"/>
          </a:xfrm>
          <a:prstGeom prst="rect">
            <a:avLst/>
          </a:prstGeom>
          <a:solidFill>
            <a:srgbClr val="084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F4E95961-BB21-49A9-91D0-76480E8E75EB}"/>
              </a:ext>
            </a:extLst>
          </p:cNvPr>
          <p:cNvSpPr/>
          <p:nvPr/>
        </p:nvSpPr>
        <p:spPr>
          <a:xfrm>
            <a:off x="1136248" y="2800350"/>
            <a:ext cx="3666281" cy="584775"/>
          </a:xfrm>
          <a:prstGeom prst="rect">
            <a:avLst/>
          </a:prstGeom>
        </p:spPr>
        <p:txBody>
          <a:bodyPr wrap="square">
            <a:spAutoFit/>
          </a:bodyPr>
          <a:lstStyle/>
          <a:p>
            <a:pPr marL="0" lvl="1">
              <a:spcAft>
                <a:spcPts val="600"/>
              </a:spcAft>
              <a:buClrTx/>
            </a:pPr>
            <a:r>
              <a:rPr lang="en-US" sz="1600" dirty="0">
                <a:solidFill>
                  <a:schemeClr val="bg1">
                    <a:lumMod val="95000"/>
                  </a:schemeClr>
                </a:solidFill>
                <a:latin typeface="Bahnschrift" panose="020B0502040204020203" pitchFamily="34" charset="0"/>
                <a:cs typeface="Arial" panose="020B0604020202020204" pitchFamily="34" charset="0"/>
              </a:rPr>
              <a:t>Develop and prioritize community adaptation actions</a:t>
            </a:r>
          </a:p>
        </p:txBody>
      </p:sp>
      <p:sp>
        <p:nvSpPr>
          <p:cNvPr id="15" name="Rectangle 14">
            <a:extLst>
              <a:ext uri="{FF2B5EF4-FFF2-40B4-BE49-F238E27FC236}">
                <a16:creationId xmlns:a16="http://schemas.microsoft.com/office/drawing/2014/main" xmlns="" id="{139AAC39-122B-4120-BE3F-F3CC061AB502}"/>
              </a:ext>
            </a:extLst>
          </p:cNvPr>
          <p:cNvSpPr/>
          <p:nvPr/>
        </p:nvSpPr>
        <p:spPr>
          <a:xfrm>
            <a:off x="1066800" y="4122935"/>
            <a:ext cx="3733799" cy="453228"/>
          </a:xfrm>
          <a:prstGeom prst="rect">
            <a:avLst/>
          </a:prstGeom>
          <a:solidFill>
            <a:srgbClr val="084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D0E3AB3-1D00-4DA9-ADE4-5264080BCF5E}"/>
              </a:ext>
            </a:extLst>
          </p:cNvPr>
          <p:cNvSpPr/>
          <p:nvPr/>
        </p:nvSpPr>
        <p:spPr>
          <a:xfrm>
            <a:off x="1134318" y="4140538"/>
            <a:ext cx="3666281" cy="338554"/>
          </a:xfrm>
          <a:prstGeom prst="rect">
            <a:avLst/>
          </a:prstGeom>
        </p:spPr>
        <p:txBody>
          <a:bodyPr wrap="square">
            <a:spAutoFit/>
          </a:bodyPr>
          <a:lstStyle/>
          <a:p>
            <a:pPr marL="0" lvl="1">
              <a:spcAft>
                <a:spcPts val="600"/>
              </a:spcAft>
              <a:buClrTx/>
            </a:pPr>
            <a:r>
              <a:rPr lang="en-US" sz="1600" dirty="0">
                <a:solidFill>
                  <a:schemeClr val="bg1">
                    <a:lumMod val="95000"/>
                  </a:schemeClr>
                </a:solidFill>
                <a:latin typeface="Bahnschrift" panose="020B0502040204020203" pitchFamily="34" charset="0"/>
                <a:cs typeface="Arial" panose="020B0604020202020204" pitchFamily="34" charset="0"/>
              </a:rPr>
              <a:t>Receive MVP designation</a:t>
            </a:r>
          </a:p>
        </p:txBody>
      </p:sp>
      <p:sp>
        <p:nvSpPr>
          <p:cNvPr id="25" name="TextBox 24">
            <a:extLst>
              <a:ext uri="{FF2B5EF4-FFF2-40B4-BE49-F238E27FC236}">
                <a16:creationId xmlns:a16="http://schemas.microsoft.com/office/drawing/2014/main" xmlns="" id="{1ABE1A33-1823-485B-9BFB-08133724A7E3}"/>
              </a:ext>
            </a:extLst>
          </p:cNvPr>
          <p:cNvSpPr txBox="1"/>
          <p:nvPr/>
        </p:nvSpPr>
        <p:spPr>
          <a:xfrm>
            <a:off x="5097386" y="1019904"/>
            <a:ext cx="1912348" cy="1200329"/>
          </a:xfrm>
          <a:prstGeom prst="rect">
            <a:avLst/>
          </a:prstGeom>
          <a:noFill/>
        </p:spPr>
        <p:txBody>
          <a:bodyPr wrap="square" rtlCol="0">
            <a:spAutoFit/>
          </a:bodyPr>
          <a:lstStyle/>
          <a:p>
            <a:r>
              <a:rPr lang="en-US" sz="2400" dirty="0">
                <a:solidFill>
                  <a:srgbClr val="084D6C"/>
                </a:solidFill>
                <a:latin typeface="Bahnschrift" panose="020B0502040204020203" pitchFamily="34" charset="0"/>
              </a:rPr>
              <a:t>MVP Planning Grant</a:t>
            </a:r>
          </a:p>
        </p:txBody>
      </p:sp>
      <p:sp>
        <p:nvSpPr>
          <p:cNvPr id="26" name="Rectangle 25">
            <a:extLst>
              <a:ext uri="{FF2B5EF4-FFF2-40B4-BE49-F238E27FC236}">
                <a16:creationId xmlns:a16="http://schemas.microsoft.com/office/drawing/2014/main" xmlns="" id="{61673A00-98FA-4B81-A5B9-0C0E1C0A6298}"/>
              </a:ext>
            </a:extLst>
          </p:cNvPr>
          <p:cNvSpPr/>
          <p:nvPr/>
        </p:nvSpPr>
        <p:spPr>
          <a:xfrm>
            <a:off x="6351836" y="3298978"/>
            <a:ext cx="2133600" cy="13094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C02303EF-EABD-4C8E-BB82-D1581A2B7CD2}"/>
              </a:ext>
            </a:extLst>
          </p:cNvPr>
          <p:cNvSpPr/>
          <p:nvPr/>
        </p:nvSpPr>
        <p:spPr>
          <a:xfrm>
            <a:off x="6452772" y="3334833"/>
            <a:ext cx="2368216" cy="1077218"/>
          </a:xfrm>
          <a:prstGeom prst="rect">
            <a:avLst/>
          </a:prstGeom>
        </p:spPr>
        <p:txBody>
          <a:bodyPr wrap="square">
            <a:spAutoFit/>
          </a:bodyPr>
          <a:lstStyle/>
          <a:p>
            <a:pPr marL="0" lvl="1">
              <a:spcAft>
                <a:spcPts val="600"/>
              </a:spcAft>
              <a:buClrTx/>
            </a:pPr>
            <a:r>
              <a:rPr lang="en-US" sz="1600" dirty="0">
                <a:solidFill>
                  <a:schemeClr val="bg1">
                    <a:lumMod val="95000"/>
                  </a:schemeClr>
                </a:solidFill>
                <a:latin typeface="Bahnschrift" panose="020B0502040204020203" pitchFamily="34" charset="0"/>
                <a:cs typeface="Arial" panose="020B0604020202020204" pitchFamily="34" charset="0"/>
              </a:rPr>
              <a:t>Implement priority adaptation actions identified through planning process</a:t>
            </a:r>
          </a:p>
        </p:txBody>
      </p:sp>
      <p:sp>
        <p:nvSpPr>
          <p:cNvPr id="29" name="TextBox 28">
            <a:extLst>
              <a:ext uri="{FF2B5EF4-FFF2-40B4-BE49-F238E27FC236}">
                <a16:creationId xmlns:a16="http://schemas.microsoft.com/office/drawing/2014/main" xmlns="" id="{87B1723C-D395-4723-97AF-41796FFE77CE}"/>
              </a:ext>
            </a:extLst>
          </p:cNvPr>
          <p:cNvSpPr txBox="1"/>
          <p:nvPr/>
        </p:nvSpPr>
        <p:spPr>
          <a:xfrm>
            <a:off x="6053560" y="2575446"/>
            <a:ext cx="3166640" cy="461665"/>
          </a:xfrm>
          <a:prstGeom prst="rect">
            <a:avLst/>
          </a:prstGeom>
          <a:noFill/>
        </p:spPr>
        <p:txBody>
          <a:bodyPr wrap="square" rtlCol="0">
            <a:spAutoFit/>
          </a:bodyPr>
          <a:lstStyle/>
          <a:p>
            <a:r>
              <a:rPr lang="en-US" sz="2400" dirty="0">
                <a:solidFill>
                  <a:schemeClr val="accent4">
                    <a:lumMod val="75000"/>
                  </a:schemeClr>
                </a:solidFill>
                <a:latin typeface="Bahnschrift" panose="020B0502040204020203" pitchFamily="34" charset="0"/>
              </a:rPr>
              <a:t>MVP Action Grant</a:t>
            </a:r>
          </a:p>
        </p:txBody>
      </p:sp>
      <p:sp>
        <p:nvSpPr>
          <p:cNvPr id="36" name="Arrow: Right 35">
            <a:extLst>
              <a:ext uri="{FF2B5EF4-FFF2-40B4-BE49-F238E27FC236}">
                <a16:creationId xmlns:a16="http://schemas.microsoft.com/office/drawing/2014/main" xmlns="" id="{49139AB2-CC71-4B40-8520-34A73F717D31}"/>
              </a:ext>
            </a:extLst>
          </p:cNvPr>
          <p:cNvSpPr/>
          <p:nvPr/>
        </p:nvSpPr>
        <p:spPr>
          <a:xfrm>
            <a:off x="5225982" y="4023246"/>
            <a:ext cx="717618" cy="456593"/>
          </a:xfrm>
          <a:prstGeom prst="rightArrow">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xmlns="" id="{97331A0D-FE00-4B36-86EC-FC73E3E68C49}"/>
              </a:ext>
            </a:extLst>
          </p:cNvPr>
          <p:cNvCxnSpPr>
            <a:cxnSpLocks/>
          </p:cNvCxnSpPr>
          <p:nvPr/>
        </p:nvCxnSpPr>
        <p:spPr>
          <a:xfrm>
            <a:off x="1066800" y="1160718"/>
            <a:ext cx="0" cy="3415445"/>
          </a:xfrm>
          <a:prstGeom prst="line">
            <a:avLst/>
          </a:prstGeom>
          <a:ln w="57150">
            <a:solidFill>
              <a:srgbClr val="084D6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F0284C85-E1CA-46B6-9C5D-A6F5897CA54A}"/>
              </a:ext>
            </a:extLst>
          </p:cNvPr>
          <p:cNvCxnSpPr>
            <a:cxnSpLocks/>
          </p:cNvCxnSpPr>
          <p:nvPr/>
        </p:nvCxnSpPr>
        <p:spPr>
          <a:xfrm>
            <a:off x="914400" y="1169733"/>
            <a:ext cx="0" cy="2732545"/>
          </a:xfrm>
          <a:prstGeom prst="line">
            <a:avLst/>
          </a:prstGeom>
          <a:ln w="19050">
            <a:solidFill>
              <a:srgbClr val="084D6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CC32EF1B-2EE5-4722-A478-49064E6606D0}"/>
              </a:ext>
            </a:extLst>
          </p:cNvPr>
          <p:cNvSpPr txBox="1"/>
          <p:nvPr/>
        </p:nvSpPr>
        <p:spPr>
          <a:xfrm rot="16200000">
            <a:off x="-528309" y="2310140"/>
            <a:ext cx="2209800" cy="523220"/>
          </a:xfrm>
          <a:prstGeom prst="rect">
            <a:avLst/>
          </a:prstGeom>
          <a:noFill/>
        </p:spPr>
        <p:txBody>
          <a:bodyPr wrap="square" rtlCol="0">
            <a:spAutoFit/>
          </a:bodyPr>
          <a:lstStyle/>
          <a:p>
            <a:pPr algn="ctr"/>
            <a:r>
              <a:rPr lang="en-US" sz="1400" b="1" dirty="0">
                <a:solidFill>
                  <a:srgbClr val="084D6C"/>
                </a:solidFill>
                <a:latin typeface="Bahnschrift" panose="020B0502040204020203" pitchFamily="34" charset="0"/>
              </a:rPr>
              <a:t>COMMUNITY RESILIENCE BUILDING WORKSHOP(S)</a:t>
            </a:r>
          </a:p>
        </p:txBody>
      </p:sp>
      <p:sp>
        <p:nvSpPr>
          <p:cNvPr id="31" name="Rectangle 30">
            <a:extLst>
              <a:ext uri="{FF2B5EF4-FFF2-40B4-BE49-F238E27FC236}">
                <a16:creationId xmlns:a16="http://schemas.microsoft.com/office/drawing/2014/main" xmlns="" id="{ACF03171-FA5B-47B6-9F42-A5C9B362B944}"/>
              </a:ext>
            </a:extLst>
          </p:cNvPr>
          <p:cNvSpPr/>
          <p:nvPr/>
        </p:nvSpPr>
        <p:spPr>
          <a:xfrm>
            <a:off x="1074776" y="3553964"/>
            <a:ext cx="3733799" cy="453228"/>
          </a:xfrm>
          <a:prstGeom prst="rect">
            <a:avLst/>
          </a:prstGeom>
          <a:solidFill>
            <a:srgbClr val="084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31EC1C09-3511-4FC2-B3CC-20884447F818}"/>
              </a:ext>
            </a:extLst>
          </p:cNvPr>
          <p:cNvSpPr/>
          <p:nvPr/>
        </p:nvSpPr>
        <p:spPr>
          <a:xfrm>
            <a:off x="1142294" y="3604796"/>
            <a:ext cx="3666281" cy="338554"/>
          </a:xfrm>
          <a:prstGeom prst="rect">
            <a:avLst/>
          </a:prstGeom>
        </p:spPr>
        <p:txBody>
          <a:bodyPr wrap="square" anchor="t">
            <a:spAutoFit/>
          </a:bodyPr>
          <a:lstStyle/>
          <a:p>
            <a:pPr marL="0" lvl="1">
              <a:spcAft>
                <a:spcPts val="600"/>
              </a:spcAft>
            </a:pPr>
            <a:r>
              <a:rPr lang="en-US" sz="1600" dirty="0">
                <a:solidFill>
                  <a:schemeClr val="bg1">
                    <a:lumMod val="95000"/>
                  </a:schemeClr>
                </a:solidFill>
                <a:latin typeface="Bahnschrift"/>
                <a:cs typeface="Arial"/>
              </a:rPr>
              <a:t>Determine overall priority actions</a:t>
            </a:r>
            <a:endParaRPr lang="en-US" sz="1600" dirty="0">
              <a:solidFill>
                <a:schemeClr val="bg1">
                  <a:lumMod val="95000"/>
                </a:schemeClr>
              </a:solidFill>
              <a:latin typeface="Bahnschrift" panose="020B0502040204020203"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AFDAFE39-E19F-4E01-9EC2-02F0C8B4CF31}"/>
              </a:ext>
            </a:extLst>
          </p:cNvPr>
          <p:cNvSpPr txBox="1"/>
          <p:nvPr/>
        </p:nvSpPr>
        <p:spPr>
          <a:xfrm>
            <a:off x="380999" y="193284"/>
            <a:ext cx="5333996" cy="584775"/>
          </a:xfrm>
          <a:prstGeom prst="rect">
            <a:avLst/>
          </a:prstGeom>
          <a:noFill/>
        </p:spPr>
        <p:txBody>
          <a:bodyPr wrap="square" rtlCol="0" anchor="t">
            <a:spAutoFit/>
          </a:bodyPr>
          <a:lstStyle/>
          <a:p>
            <a:r>
              <a:rPr lang="en-US" sz="3200" b="1" dirty="0">
                <a:latin typeface="Bahnschrift"/>
              </a:rPr>
              <a:t>MVP Process/ Grant Types</a:t>
            </a:r>
            <a:endParaRPr lang="en-US" sz="3200" b="1" dirty="0">
              <a:latin typeface="Bahnschrift" panose="020B0502040204020203" pitchFamily="34" charset="0"/>
            </a:endParaRPr>
          </a:p>
        </p:txBody>
      </p:sp>
    </p:spTree>
    <p:extLst>
      <p:ext uri="{BB962C8B-B14F-4D97-AF65-F5344CB8AC3E}">
        <p14:creationId xmlns:p14="http://schemas.microsoft.com/office/powerpoint/2010/main" val="1817928512"/>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VPRegion xmlns="f4888985-777b-4b68-9fc3-6a4384cc4f29" xsi:nil="true"/>
    <PlanningGrant xmlns="f4888985-777b-4b68-9fc3-6a4384cc4f29" xsi:nil="true"/>
    <On_x002d_Track_x003f_ xmlns="f4888985-777b-4b68-9fc3-6a4384cc4f29">true</On_x002d_Track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D4B72A2883A54B8CE9B4608E4F3D4C" ma:contentTypeVersion="14" ma:contentTypeDescription="Create a new document." ma:contentTypeScope="" ma:versionID="7c2ffc8a00e3000dd240040de6bb4c86">
  <xsd:schema xmlns:xsd="http://www.w3.org/2001/XMLSchema" xmlns:xs="http://www.w3.org/2001/XMLSchema" xmlns:p="http://schemas.microsoft.com/office/2006/metadata/properties" xmlns:ns2="f4888985-777b-4b68-9fc3-6a4384cc4f29" xmlns:ns3="89b213bb-812a-4895-99d0-a44ca20ff357" targetNamespace="http://schemas.microsoft.com/office/2006/metadata/properties" ma:root="true" ma:fieldsID="a6be9a74a3c531f251a1875b0aa0ac11" ns2:_="" ns3:_="">
    <xsd:import namespace="f4888985-777b-4b68-9fc3-6a4384cc4f29"/>
    <xsd:import namespace="89b213bb-812a-4895-99d0-a44ca20ff3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VPRegion" minOccurs="0"/>
                <xsd:element ref="ns2:PlanningGrant" minOccurs="0"/>
                <xsd:element ref="ns2:On_x002d_Track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88985-777b-4b68-9fc3-6a4384cc4f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VPRegion" ma:index="18" nillable="true" ma:displayName="MVP Region" ma:format="Dropdown" ma:internalName="MVPRegion">
      <xsd:simpleType>
        <xsd:union memberTypes="dms:Text">
          <xsd:simpleType>
            <xsd:restriction base="dms:Choice">
              <xsd:enumeration value="Berkshires &amp; Hilltowns"/>
              <xsd:enumeration value="Central"/>
              <xsd:enumeration value="Greater Boston"/>
              <xsd:enumeration value="Greater CT River Valley"/>
              <xsd:enumeration value="Northeast"/>
              <xsd:enumeration value="Southeast"/>
            </xsd:restriction>
          </xsd:simpleType>
        </xsd:union>
      </xsd:simpleType>
    </xsd:element>
    <xsd:element name="PlanningGrant" ma:index="19" nillable="true" ma:displayName="Image Type" ma:format="Dropdown" ma:internalName="PlanningGrant">
      <xsd:simpleType>
        <xsd:restriction base="dms:Text">
          <xsd:maxLength value="255"/>
        </xsd:restriction>
      </xsd:simpleType>
    </xsd:element>
    <xsd:element name="On_x002d_Track_x003f_" ma:index="20" nillable="true" ma:displayName="On-Track?" ma:default="1" ma:description="Eyeball assessment of whether or not they are on-track." ma:format="Dropdown" ma:internalName="On_x002d_Track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9b213bb-812a-4895-99d0-a44ca20ff35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C268B3-CC92-438E-AC35-F205B9A7AE7A}">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89b213bb-812a-4895-99d0-a44ca20ff357"/>
    <ds:schemaRef ds:uri="http://schemas.openxmlformats.org/package/2006/metadata/core-properties"/>
    <ds:schemaRef ds:uri="f4888985-777b-4b68-9fc3-6a4384cc4f29"/>
    <ds:schemaRef ds:uri="http://www.w3.org/XML/1998/namespace"/>
    <ds:schemaRef ds:uri="http://purl.org/dc/dcmitype/"/>
  </ds:schemaRefs>
</ds:datastoreItem>
</file>

<file path=customXml/itemProps2.xml><?xml version="1.0" encoding="utf-8"?>
<ds:datastoreItem xmlns:ds="http://schemas.openxmlformats.org/officeDocument/2006/customXml" ds:itemID="{649A8CC9-9969-4EBE-9B84-4A41747D25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888985-777b-4b68-9fc3-6a4384cc4f29"/>
    <ds:schemaRef ds:uri="89b213bb-812a-4895-99d0-a44ca20ff3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2E9C9C-3FF4-460C-B830-65AF9336D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21055</TotalTime>
  <Words>2658</Words>
  <Application>Microsoft Office PowerPoint</Application>
  <PresentationFormat>On-screen Show (16:9)</PresentationFormat>
  <Paragraphs>416</Paragraphs>
  <Slides>30</Slides>
  <Notes>29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Arial,Sans-Serif</vt:lpstr>
      <vt:lpstr>Bahnschrift</vt:lpstr>
      <vt:lpstr>Bahnschrift SemiBold</vt:lpstr>
      <vt:lpstr>Calibri</vt:lpstr>
      <vt:lpstr>Century Gothic</vt:lpstr>
      <vt:lpstr>Verdana</vt:lpstr>
      <vt:lpstr>Wingdings</vt:lpstr>
      <vt:lpstr>Office Theme</vt:lpstr>
      <vt:lpstr>itdpowerpointtemplate</vt:lpstr>
      <vt:lpstr>1_itdpowerpointtemplate</vt:lpstr>
      <vt:lpstr>Municipal Vulnerability Preparedness Program</vt:lpstr>
      <vt:lpstr>Executive Order 569 - 2016</vt:lpstr>
      <vt:lpstr>Massachusetts State Hazard Mitigation and Climate Adaptation Plan (SHMCAP) - September 2018</vt:lpstr>
      <vt:lpstr>PowerPoint Presentation</vt:lpstr>
      <vt:lpstr>PowerPoint Presentation</vt:lpstr>
      <vt:lpstr>PowerPoint Presentation</vt:lpstr>
      <vt:lpstr>PowerPoint Presentation</vt:lpstr>
      <vt:lpstr>PowerPoint Presentation</vt:lpstr>
      <vt:lpstr>PowerPoint Presentation</vt:lpstr>
      <vt:lpstr> </vt:lpstr>
      <vt:lpstr>MVP Regions</vt:lpstr>
      <vt:lpstr>PowerPoint Presentation</vt:lpstr>
      <vt:lpstr>PowerPoint Presentation</vt:lpstr>
      <vt:lpstr>PowerPoint Presentation</vt:lpstr>
      <vt:lpstr>PowerPoint Presentation</vt:lpstr>
      <vt:lpstr>MVP Action Grants: Project Types</vt:lpstr>
      <vt:lpstr>MVP Action Grants: Project Types (cont.)</vt:lpstr>
      <vt:lpstr>Nature-Based Solutions</vt:lpstr>
      <vt:lpstr>PowerPoint Presentation</vt:lpstr>
      <vt:lpstr>PowerPoint Presentation</vt:lpstr>
      <vt:lpstr>PowerPoint Presentation</vt:lpstr>
      <vt:lpstr>PowerPoint Presentation</vt:lpstr>
      <vt:lpstr>MVP in Action: Resilient Ring’s Island: Preventing a Neighborhood from Being Stranded by Flooding Salisbury Town Planner: Lisa Pearson</vt:lpstr>
      <vt:lpstr>PowerPoint Presentation</vt:lpstr>
      <vt:lpstr>MVP in Action:  Feasibility Study for An Essex Bay Living Shoreline Essex Town Administrator: Brendhan Zubricki</vt:lpstr>
      <vt:lpstr>MVP in Action:  Lawrence Brook Watershed Town Planner:  Brendan Callahan</vt:lpstr>
      <vt:lpstr>PowerPoint Presentation</vt:lpstr>
      <vt:lpstr>PowerPoint Presentation</vt:lpstr>
      <vt:lpstr>MA 2050 Decarbonization Plan</vt:lpstr>
      <vt:lpstr>PowerPoint Presentation</vt:lpstr>
    </vt:vector>
  </TitlesOfParts>
  <Company>EOEEA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Theoharides, Kathleen (EEA)</dc:creator>
  <cp:lastModifiedBy>Restoration2</cp:lastModifiedBy>
  <cp:revision>551</cp:revision>
  <cp:lastPrinted>2019-11-05T14:57:10Z</cp:lastPrinted>
  <dcterms:created xsi:type="dcterms:W3CDTF">2018-01-06T02:11:02Z</dcterms:created>
  <dcterms:modified xsi:type="dcterms:W3CDTF">2019-12-04T20:53:10Z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0x01010082D4B72A2883A54B8CE9B4608E4F3D4C</vt:lpwstr>
  </property>
</Properties>
</file>