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725" r:id="rId5"/>
  </p:sldMasterIdLst>
  <p:notesMasterIdLst>
    <p:notesMasterId r:id="rId50"/>
  </p:notesMasterIdLst>
  <p:sldIdLst>
    <p:sldId id="256" r:id="rId6"/>
    <p:sldId id="275" r:id="rId7"/>
    <p:sldId id="298" r:id="rId8"/>
    <p:sldId id="292" r:id="rId9"/>
    <p:sldId id="293" r:id="rId10"/>
    <p:sldId id="294" r:id="rId11"/>
    <p:sldId id="296" r:id="rId12"/>
    <p:sldId id="297" r:id="rId13"/>
    <p:sldId id="338" r:id="rId14"/>
    <p:sldId id="401" r:id="rId15"/>
    <p:sldId id="439" r:id="rId16"/>
    <p:sldId id="440" r:id="rId17"/>
    <p:sldId id="441" r:id="rId18"/>
    <p:sldId id="447" r:id="rId19"/>
    <p:sldId id="442" r:id="rId20"/>
    <p:sldId id="443" r:id="rId21"/>
    <p:sldId id="450" r:id="rId22"/>
    <p:sldId id="451" r:id="rId23"/>
    <p:sldId id="405" r:id="rId24"/>
    <p:sldId id="446" r:id="rId25"/>
    <p:sldId id="406" r:id="rId26"/>
    <p:sldId id="479" r:id="rId27"/>
    <p:sldId id="476" r:id="rId28"/>
    <p:sldId id="480" r:id="rId29"/>
    <p:sldId id="456" r:id="rId30"/>
    <p:sldId id="457" r:id="rId31"/>
    <p:sldId id="460" r:id="rId32"/>
    <p:sldId id="471" r:id="rId33"/>
    <p:sldId id="474" r:id="rId34"/>
    <p:sldId id="454" r:id="rId35"/>
    <p:sldId id="483" r:id="rId36"/>
    <p:sldId id="486" r:id="rId37"/>
    <p:sldId id="491" r:id="rId38"/>
    <p:sldId id="484" r:id="rId39"/>
    <p:sldId id="485" r:id="rId40"/>
    <p:sldId id="299" r:id="rId41"/>
    <p:sldId id="487" r:id="rId42"/>
    <p:sldId id="489" r:id="rId43"/>
    <p:sldId id="490" r:id="rId44"/>
    <p:sldId id="300" r:id="rId45"/>
    <p:sldId id="488" r:id="rId46"/>
    <p:sldId id="455" r:id="rId47"/>
    <p:sldId id="482" r:id="rId48"/>
    <p:sldId id="448" r:id="rId49"/>
  </p:sldIdLst>
  <p:sldSz cx="9144000" cy="5143500" type="screen16x9"/>
  <p:notesSz cx="5459413" cy="868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DAA600"/>
    <a:srgbClr val="2C8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79A3C4-023E-FFED-4DCD-CC5FCA9AC6E6}" v="448" dt="2019-12-05T04:10:10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7" autoAdjust="0"/>
    <p:restoredTop sz="89387" autoAdjust="0"/>
  </p:normalViewPr>
  <p:slideViewPr>
    <p:cSldViewPr>
      <p:cViewPr varScale="1">
        <p:scale>
          <a:sx n="88" d="100"/>
          <a:sy n="88" d="100"/>
        </p:scale>
        <p:origin x="102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2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365746" cy="434340"/>
          </a:xfrm>
          <a:prstGeom prst="rect">
            <a:avLst/>
          </a:prstGeom>
        </p:spPr>
        <p:txBody>
          <a:bodyPr vert="horz" lIns="80802" tIns="40401" rIns="80802" bIns="40401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092405" y="0"/>
            <a:ext cx="2365746" cy="434340"/>
          </a:xfrm>
          <a:prstGeom prst="rect">
            <a:avLst/>
          </a:prstGeom>
        </p:spPr>
        <p:txBody>
          <a:bodyPr vert="horz" lIns="80802" tIns="40401" rIns="80802" bIns="40401" rtlCol="0"/>
          <a:lstStyle>
            <a:lvl1pPr algn="r">
              <a:defRPr sz="1100"/>
            </a:lvl1pPr>
          </a:lstStyle>
          <a:p>
            <a:fld id="{C65F322D-38FE-44B1-B363-EF94CF217A09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63513" y="652463"/>
            <a:ext cx="5786438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802" tIns="40401" rIns="80802" bIns="4040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45942" y="4126230"/>
            <a:ext cx="4367530" cy="3909060"/>
          </a:xfrm>
          <a:prstGeom prst="rect">
            <a:avLst/>
          </a:prstGeom>
        </p:spPr>
        <p:txBody>
          <a:bodyPr vert="horz" lIns="80802" tIns="40401" rIns="80802" bIns="4040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365746" cy="434340"/>
          </a:xfrm>
          <a:prstGeom prst="rect">
            <a:avLst/>
          </a:prstGeom>
        </p:spPr>
        <p:txBody>
          <a:bodyPr vert="horz" lIns="80802" tIns="40401" rIns="80802" bIns="40401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92405" y="8250953"/>
            <a:ext cx="2365746" cy="434340"/>
          </a:xfrm>
          <a:prstGeom prst="rect">
            <a:avLst/>
          </a:prstGeom>
        </p:spPr>
        <p:txBody>
          <a:bodyPr vert="horz" lIns="80802" tIns="40401" rIns="80802" bIns="40401" rtlCol="0" anchor="b"/>
          <a:lstStyle>
            <a:lvl1pPr algn="r">
              <a:defRPr sz="1100"/>
            </a:lvl1pPr>
          </a:lstStyle>
          <a:p>
            <a:fld id="{264A5973-D9D5-42CF-80C5-72F7A9C6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5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>
            <a:spLocks noGrp="1" noRot="1" noChangeAspect="1"/>
          </p:cNvSpPr>
          <p:nvPr>
            <p:ph type="sldImg" idx="2"/>
          </p:nvPr>
        </p:nvSpPr>
        <p:spPr>
          <a:xfrm>
            <a:off x="-165100" y="650875"/>
            <a:ext cx="5789613" cy="3257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9" name="Shape 889"/>
          <p:cNvSpPr txBox="1">
            <a:spLocks noGrp="1"/>
          </p:cNvSpPr>
          <p:nvPr>
            <p:ph type="body" idx="1"/>
          </p:nvPr>
        </p:nvSpPr>
        <p:spPr>
          <a:xfrm>
            <a:off x="545942" y="4126230"/>
            <a:ext cx="4367530" cy="390906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t" anchorCtr="0">
            <a:noAutofit/>
          </a:bodyPr>
          <a:lstStyle/>
          <a:p>
            <a:pPr>
              <a:buSzPct val="25000"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Shape 890"/>
          <p:cNvSpPr txBox="1">
            <a:spLocks noGrp="1"/>
          </p:cNvSpPr>
          <p:nvPr>
            <p:ph type="sldNum" idx="12"/>
          </p:nvPr>
        </p:nvSpPr>
        <p:spPr>
          <a:xfrm>
            <a:off x="3092404" y="8250952"/>
            <a:ext cx="2365745" cy="43434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27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602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21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64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5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22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949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3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2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6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3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8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35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>
            <a:spLocks noGrp="1" noRot="1" noChangeAspect="1"/>
          </p:cNvSpPr>
          <p:nvPr>
            <p:ph type="sldImg" idx="2"/>
          </p:nvPr>
        </p:nvSpPr>
        <p:spPr>
          <a:xfrm>
            <a:off x="-165100" y="650875"/>
            <a:ext cx="5789613" cy="3257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9" name="Shape 889"/>
          <p:cNvSpPr txBox="1">
            <a:spLocks noGrp="1"/>
          </p:cNvSpPr>
          <p:nvPr>
            <p:ph type="body" idx="1"/>
          </p:nvPr>
        </p:nvSpPr>
        <p:spPr>
          <a:xfrm>
            <a:off x="545942" y="4126230"/>
            <a:ext cx="4367530" cy="390906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t" anchorCtr="0">
            <a:noAutofit/>
          </a:bodyPr>
          <a:lstStyle/>
          <a:p>
            <a:pPr>
              <a:buSzPct val="25000"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Shape 890"/>
          <p:cNvSpPr txBox="1">
            <a:spLocks noGrp="1"/>
          </p:cNvSpPr>
          <p:nvPr>
            <p:ph type="sldNum" idx="12"/>
          </p:nvPr>
        </p:nvSpPr>
        <p:spPr>
          <a:xfrm>
            <a:off x="3092404" y="8250952"/>
            <a:ext cx="2365745" cy="43434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24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00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>
            <a:spLocks noGrp="1" noRot="1" noChangeAspect="1"/>
          </p:cNvSpPr>
          <p:nvPr>
            <p:ph type="sldImg" idx="2"/>
          </p:nvPr>
        </p:nvSpPr>
        <p:spPr>
          <a:xfrm>
            <a:off x="-165100" y="650875"/>
            <a:ext cx="5789613" cy="3257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9" name="Shape 889"/>
          <p:cNvSpPr txBox="1">
            <a:spLocks noGrp="1"/>
          </p:cNvSpPr>
          <p:nvPr>
            <p:ph type="body" idx="1"/>
          </p:nvPr>
        </p:nvSpPr>
        <p:spPr>
          <a:xfrm>
            <a:off x="545942" y="4126230"/>
            <a:ext cx="4367530" cy="390906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t" anchorCtr="0">
            <a:noAutofit/>
          </a:bodyPr>
          <a:lstStyle/>
          <a:p>
            <a:pPr>
              <a:buSzPct val="25000"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Shape 890"/>
          <p:cNvSpPr txBox="1">
            <a:spLocks noGrp="1"/>
          </p:cNvSpPr>
          <p:nvPr>
            <p:ph type="sldNum" idx="12"/>
          </p:nvPr>
        </p:nvSpPr>
        <p:spPr>
          <a:xfrm>
            <a:off x="3092404" y="8250952"/>
            <a:ext cx="2365745" cy="43434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25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55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>
            <a:spLocks noGrp="1" noRot="1" noChangeAspect="1"/>
          </p:cNvSpPr>
          <p:nvPr>
            <p:ph type="sldImg" idx="2"/>
          </p:nvPr>
        </p:nvSpPr>
        <p:spPr>
          <a:xfrm>
            <a:off x="-165100" y="650875"/>
            <a:ext cx="5789613" cy="3257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9" name="Shape 889"/>
          <p:cNvSpPr txBox="1">
            <a:spLocks noGrp="1"/>
          </p:cNvSpPr>
          <p:nvPr>
            <p:ph type="body" idx="1"/>
          </p:nvPr>
        </p:nvSpPr>
        <p:spPr>
          <a:xfrm>
            <a:off x="545942" y="4126230"/>
            <a:ext cx="4367530" cy="390906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t" anchorCtr="0">
            <a:noAutofit/>
          </a:bodyPr>
          <a:lstStyle/>
          <a:p>
            <a:pPr>
              <a:buSzPct val="25000"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Shape 890"/>
          <p:cNvSpPr txBox="1">
            <a:spLocks noGrp="1"/>
          </p:cNvSpPr>
          <p:nvPr>
            <p:ph type="sldNum" idx="12"/>
          </p:nvPr>
        </p:nvSpPr>
        <p:spPr>
          <a:xfrm>
            <a:off x="3092404" y="8250952"/>
            <a:ext cx="2365745" cy="434340"/>
          </a:xfrm>
          <a:prstGeom prst="rect">
            <a:avLst/>
          </a:prstGeom>
          <a:noFill/>
          <a:ln>
            <a:noFill/>
          </a:ln>
        </p:spPr>
        <p:txBody>
          <a:bodyPr lIns="80820" tIns="40399" rIns="80820" bIns="40399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26</a:t>
            </a:fld>
            <a:endParaRPr lang="en-US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10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37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37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61950"/>
            <a:ext cx="7772400" cy="821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00150"/>
            <a:ext cx="77724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12506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4" y="1957680"/>
            <a:ext cx="2190275" cy="2595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5086350"/>
            <a:ext cx="2094549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4" y="1957680"/>
            <a:ext cx="2190275" cy="259527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81400" y="5086350"/>
            <a:ext cx="2094549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350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5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303006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7" y="352802"/>
            <a:ext cx="1615443" cy="1914148"/>
          </a:xfrm>
          <a:prstGeom prst="rect">
            <a:avLst/>
          </a:prstGeom>
        </p:spPr>
      </p:pic>
      <p:pic>
        <p:nvPicPr>
          <p:cNvPr id="5" name="Picture 4" descr="trout2_powerpoin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2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3030067" cy="51625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3150"/>
            <a:ext cx="25908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800350"/>
            <a:ext cx="25908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7" y="352802"/>
            <a:ext cx="1615443" cy="19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8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862"/>
            <a:ext cx="9144000" cy="1313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1" y="3902828"/>
            <a:ext cx="1068779" cy="1266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pic>
        <p:nvPicPr>
          <p:cNvPr id="3" name="Picture 2" descr="trout6_powerpoint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"/>
            <a:ext cx="9150997" cy="5160606"/>
          </a:xfrm>
          <a:prstGeom prst="rect">
            <a:avLst/>
          </a:prstGeom>
        </p:spPr>
      </p:pic>
      <p:pic>
        <p:nvPicPr>
          <p:cNvPr id="4" name="Picture 3" descr="trout7_powerpoin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915"/>
            <a:ext cx="9144000" cy="132463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019550"/>
            <a:ext cx="7467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1" y="3902828"/>
            <a:ext cx="1068779" cy="12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1208314" cy="1431738"/>
          </a:xfrm>
          <a:prstGeom prst="rect">
            <a:avLst/>
          </a:prstGeom>
        </p:spPr>
      </p:pic>
      <p:pic>
        <p:nvPicPr>
          <p:cNvPr id="2" name="Picture 1" descr="_R5A4367_orig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1208314" cy="1431738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285750"/>
            <a:ext cx="3578431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415598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5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7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95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3" y="0"/>
            <a:ext cx="5889597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4" y="0"/>
            <a:ext cx="4860288" cy="51435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85951"/>
            <a:ext cx="274321" cy="274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0751"/>
            <a:ext cx="274321" cy="274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495551"/>
            <a:ext cx="274321" cy="27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00351"/>
            <a:ext cx="274321" cy="274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1885950"/>
            <a:ext cx="274321" cy="274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2190751"/>
            <a:ext cx="274321" cy="274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526030"/>
            <a:ext cx="274321" cy="274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30830"/>
            <a:ext cx="274321" cy="274321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2621281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2621281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21281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621281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6" y="3333376"/>
            <a:ext cx="1286494" cy="1524374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438150"/>
            <a:ext cx="4264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76200" y="971550"/>
            <a:ext cx="42648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3" y="0"/>
            <a:ext cx="5889597" cy="51435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50" y="0"/>
            <a:ext cx="7699850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4" y="0"/>
            <a:ext cx="4860288" cy="5143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0751"/>
            <a:ext cx="274321" cy="2743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495551"/>
            <a:ext cx="274321" cy="2743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00351"/>
            <a:ext cx="274321" cy="2743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6" y="3333376"/>
            <a:ext cx="1286494" cy="15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87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7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45080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0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2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2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45080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0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2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8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0"/>
            <a:ext cx="9144000" cy="2313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600450"/>
            <a:ext cx="7772400" cy="821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38650"/>
            <a:ext cx="77724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0"/>
            <a:ext cx="2194564" cy="2633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5318"/>
            <a:ext cx="9144000" cy="2313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0"/>
            <a:ext cx="2194564" cy="2633477"/>
          </a:xfrm>
          <a:prstGeom prst="rect">
            <a:avLst/>
          </a:prstGeom>
        </p:spPr>
      </p:pic>
      <p:pic>
        <p:nvPicPr>
          <p:cNvPr id="5" name="Picture 4" descr="short_wave_powerpoint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517"/>
            <a:ext cx="9144000" cy="4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4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754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0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21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7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68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52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2" name="Picture 1" descr="trout3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3" y="-19050"/>
            <a:ext cx="3030067" cy="5162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7" y="352802"/>
            <a:ext cx="1615443" cy="191414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19800" y="2343150"/>
            <a:ext cx="25908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19800" y="2800350"/>
            <a:ext cx="25908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171186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pic>
        <p:nvPicPr>
          <p:cNvPr id="3" name="Picture 2" descr="trout7_powerpoin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862"/>
            <a:ext cx="9144000" cy="1313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1" y="3902828"/>
            <a:ext cx="1068779" cy="1266402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019550"/>
            <a:ext cx="7467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408621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968245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7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806695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3" y="0"/>
            <a:ext cx="5889597" cy="51435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50" y="0"/>
            <a:ext cx="769985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4" y="0"/>
            <a:ext cx="4860288" cy="51435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85951"/>
            <a:ext cx="274321" cy="274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0751"/>
            <a:ext cx="274321" cy="274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495551"/>
            <a:ext cx="274321" cy="27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00351"/>
            <a:ext cx="274321" cy="274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1885950"/>
            <a:ext cx="274321" cy="274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2190751"/>
            <a:ext cx="274321" cy="274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526030"/>
            <a:ext cx="274321" cy="274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30830"/>
            <a:ext cx="274321" cy="274321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2621281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2621281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21281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621281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6" y="3333376"/>
            <a:ext cx="1286494" cy="1524374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438150"/>
            <a:ext cx="4264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76200" y="971550"/>
            <a:ext cx="42648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val="2402487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739ADD8-5297-46F7-8D1D-8DDDE27742E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EE3DA82-8E9E-4AE7-8A56-4A9B1B0CC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126"/>
            <a:ext cx="9144000" cy="2240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600450"/>
            <a:ext cx="7772400" cy="821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38650"/>
            <a:ext cx="77724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0"/>
            <a:ext cx="2194564" cy="2633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126"/>
            <a:ext cx="914400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0"/>
            <a:ext cx="2194564" cy="26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21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8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61951"/>
            <a:ext cx="7772400" cy="821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00150"/>
            <a:ext cx="77724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5" y="1957680"/>
            <a:ext cx="2190275" cy="2595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1" y="5086350"/>
            <a:ext cx="2094549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8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5" y="1957680"/>
            <a:ext cx="2190275" cy="259527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581401" y="5086350"/>
            <a:ext cx="2094549" cy="5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2060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0"/>
            <a:ext cx="9144000" cy="2313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600451"/>
            <a:ext cx="7772400" cy="821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38650"/>
            <a:ext cx="77724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1"/>
            <a:ext cx="2194564" cy="2633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5318"/>
            <a:ext cx="9144000" cy="2313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1"/>
            <a:ext cx="2194564" cy="2633477"/>
          </a:xfrm>
          <a:prstGeom prst="rect">
            <a:avLst/>
          </a:prstGeom>
        </p:spPr>
      </p:pic>
      <p:pic>
        <p:nvPicPr>
          <p:cNvPr id="5" name="Picture 4" descr="short_wave_powerpoint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518"/>
            <a:ext cx="9144000" cy="4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6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126"/>
            <a:ext cx="9144000" cy="2240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600451"/>
            <a:ext cx="7772400" cy="821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38650"/>
            <a:ext cx="77724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1"/>
            <a:ext cx="2194564" cy="2633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126"/>
            <a:ext cx="914400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1"/>
            <a:ext cx="2194564" cy="26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98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4" name="Picture 3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8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88" y="1200152"/>
            <a:ext cx="8560319" cy="3200399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Tx/>
              <a:buBlip>
                <a:blip r:embed="rId4"/>
              </a:buBlip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88" y="1200152"/>
            <a:ext cx="8560319" cy="3200399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Tx/>
              <a:buBlip>
                <a:blip r:embed="rId3"/>
              </a:buBlip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6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8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545081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1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3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545081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8140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545081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1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3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545081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9584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351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1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7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351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4" name="Picture 3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7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87" y="1200151"/>
            <a:ext cx="8560319" cy="32003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4"/>
              </a:buBlip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30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14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9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0"/>
            <a:ext cx="3030067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8" y="352803"/>
            <a:ext cx="1615443" cy="1914148"/>
          </a:xfrm>
          <a:prstGeom prst="rect">
            <a:avLst/>
          </a:prstGeom>
        </p:spPr>
      </p:pic>
      <p:pic>
        <p:nvPicPr>
          <p:cNvPr id="5" name="Picture 4" descr="trout2_powerpoin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2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0"/>
            <a:ext cx="3030067" cy="51625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43150"/>
            <a:ext cx="25908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800350"/>
            <a:ext cx="25908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8" y="352803"/>
            <a:ext cx="1615443" cy="19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11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862"/>
            <a:ext cx="9144000" cy="1313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2" y="3902828"/>
            <a:ext cx="1068779" cy="1266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pic>
        <p:nvPicPr>
          <p:cNvPr id="3" name="Picture 2" descr="trout6_powerpoint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44"/>
            <a:ext cx="9150997" cy="5160606"/>
          </a:xfrm>
          <a:prstGeom prst="rect">
            <a:avLst/>
          </a:prstGeom>
        </p:spPr>
      </p:pic>
      <p:pic>
        <p:nvPicPr>
          <p:cNvPr id="4" name="Picture 3" descr="trout7_powerpoin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916"/>
            <a:ext cx="9144000" cy="132463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019550"/>
            <a:ext cx="7467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2" y="3902828"/>
            <a:ext cx="1068779" cy="12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0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09550"/>
            <a:ext cx="1208314" cy="1431738"/>
          </a:xfrm>
          <a:prstGeom prst="rect">
            <a:avLst/>
          </a:prstGeom>
        </p:spPr>
      </p:pic>
      <p:pic>
        <p:nvPicPr>
          <p:cNvPr id="2" name="Picture 1" descr="_R5A4367_orig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209550"/>
            <a:ext cx="1208314" cy="1431738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1" y="285750"/>
            <a:ext cx="3578431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46563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9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"/>
            <a:ext cx="9135877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"/>
            <a:ext cx="913587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12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4" y="0"/>
            <a:ext cx="5889597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4" y="0"/>
            <a:ext cx="4860288" cy="51435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85952"/>
            <a:ext cx="274321" cy="274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190752"/>
            <a:ext cx="274321" cy="274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1" y="2495552"/>
            <a:ext cx="274321" cy="27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00352"/>
            <a:ext cx="274321" cy="274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1885951"/>
            <a:ext cx="274321" cy="274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2190752"/>
            <a:ext cx="274321" cy="274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2526031"/>
            <a:ext cx="274321" cy="274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830831"/>
            <a:ext cx="274321" cy="274321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2621282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2621282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21282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621282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7" y="3333376"/>
            <a:ext cx="1286494" cy="1524374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438150"/>
            <a:ext cx="4264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76200" y="971550"/>
            <a:ext cx="42648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4" y="0"/>
            <a:ext cx="5889597" cy="51435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50" y="0"/>
            <a:ext cx="7699850" cy="514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4" y="0"/>
            <a:ext cx="4860288" cy="5143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190752"/>
            <a:ext cx="274321" cy="2743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1" y="2495552"/>
            <a:ext cx="274321" cy="2743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00352"/>
            <a:ext cx="274321" cy="2743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7" y="3333376"/>
            <a:ext cx="1286494" cy="15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1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8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45081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1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3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04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45081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1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3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522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755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0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87" y="1200151"/>
            <a:ext cx="8560319" cy="32003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3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8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8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70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2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8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8" y="3714750"/>
            <a:ext cx="8560063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123950"/>
            <a:ext cx="9144000" cy="2438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7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177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0"/>
            <a:ext cx="9135879" cy="5143500"/>
          </a:xfrm>
          <a:prstGeom prst="rect">
            <a:avLst/>
          </a:prstGeom>
        </p:spPr>
      </p:pic>
      <p:pic>
        <p:nvPicPr>
          <p:cNvPr id="2" name="Picture 1" descr="trout3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4" y="-19050"/>
            <a:ext cx="3030067" cy="5162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8" y="352803"/>
            <a:ext cx="1615443" cy="191414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019800" y="2343150"/>
            <a:ext cx="25908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19800" y="2800350"/>
            <a:ext cx="25908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4190564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pic>
        <p:nvPicPr>
          <p:cNvPr id="3" name="Picture 2" descr="trout7_powerpoin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862"/>
            <a:ext cx="9144000" cy="1313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2" y="3902828"/>
            <a:ext cx="1068779" cy="1266402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019550"/>
            <a:ext cx="74676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974940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" y="1"/>
            <a:ext cx="9135879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792282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"/>
            <a:ext cx="9135877" cy="514349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1885949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2571750"/>
            <a:ext cx="5867400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1218428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4" y="0"/>
            <a:ext cx="5889597" cy="5143500"/>
          </a:xfrm>
          <a:prstGeom prst="rect">
            <a:avLst/>
          </a:prstGeom>
        </p:spPr>
      </p:pic>
      <p:pic>
        <p:nvPicPr>
          <p:cNvPr id="2" name="Picture 1" descr="trout5_powerpoin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50" y="0"/>
            <a:ext cx="769985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64" y="0"/>
            <a:ext cx="4860288" cy="5143500"/>
          </a:xfrm>
          <a:prstGeom prst="rect">
            <a:avLst/>
          </a:prstGeom>
        </p:spPr>
      </p:pic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85952"/>
            <a:ext cx="274321" cy="274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190752"/>
            <a:ext cx="274321" cy="274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1" y="2495552"/>
            <a:ext cx="274321" cy="274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00352"/>
            <a:ext cx="274321" cy="274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1885951"/>
            <a:ext cx="274321" cy="2743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3" y="2190752"/>
            <a:ext cx="274321" cy="274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2" y="2526031"/>
            <a:ext cx="274321" cy="2743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830831"/>
            <a:ext cx="274321" cy="274321"/>
          </a:xfrm>
          <a:prstGeom prst="rect">
            <a:avLst/>
          </a:prstGeom>
        </p:spPr>
      </p:pic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2621282" y="18859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2621282" y="21907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21282" y="24955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2621282" y="2800351"/>
            <a:ext cx="1722119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 add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07" y="3333376"/>
            <a:ext cx="1286494" cy="1524374"/>
          </a:xfrm>
          <a:prstGeom prst="rect">
            <a:avLst/>
          </a:prstGeom>
        </p:spPr>
      </p:pic>
      <p:sp>
        <p:nvSpPr>
          <p:cNvPr id="2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438150"/>
            <a:ext cx="4264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76200" y="971550"/>
            <a:ext cx="42648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val="3573327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739ADD8-5297-46F7-8D1D-8DDDE27742EB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EE3DA82-8E9E-4AE7-8A56-4A9B1B0CC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5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717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45080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0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2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545080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45080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381000" y="1809750"/>
            <a:ext cx="2163763" cy="1905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0" y="1885950"/>
            <a:ext cx="2667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2266950"/>
            <a:ext cx="26670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788152" y="1885950"/>
            <a:ext cx="30449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2590800" y="1809750"/>
            <a:ext cx="6553200" cy="190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545080" y="1809750"/>
            <a:ext cx="45719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8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94"/>
            <a:ext cx="9144000" cy="600456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350"/>
            <a:ext cx="9144000" cy="43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0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151"/>
            <a:ext cx="9144000" cy="53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7620000" cy="457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72787" y="971550"/>
            <a:ext cx="8560063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7" y="715518"/>
            <a:ext cx="8598425" cy="10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50"/>
            <a:ext cx="755906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2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76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2" r:id="rId17"/>
    <p:sldLayoutId id="2147483663" r:id="rId18"/>
    <p:sldLayoutId id="2147483664" r:id="rId19"/>
    <p:sldLayoutId id="2147483668" r:id="rId20"/>
    <p:sldLayoutId id="2147483667" r:id="rId21"/>
    <p:sldLayoutId id="2147483665" r:id="rId22"/>
    <p:sldLayoutId id="2147483666" r:id="rId23"/>
    <p:sldLayoutId id="2147483651" r:id="rId24"/>
    <p:sldLayoutId id="2147483669" r:id="rId25"/>
    <p:sldLayoutId id="2147483671" r:id="rId26"/>
    <p:sldLayoutId id="2147483672" r:id="rId27"/>
    <p:sldLayoutId id="2147483673" r:id="rId28"/>
    <p:sldLayoutId id="2147483724" r:id="rId2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1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</p:sldLayoutIdLst>
  <p:hf hd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mailto:Colin.lawson@tu.org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kshaw@ipswichriver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3"/>
          <a:stretch/>
        </p:blipFill>
        <p:spPr>
          <a:xfrm>
            <a:off x="4487227" y="2535926"/>
            <a:ext cx="2751773" cy="1312217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/>
        </p:nvPicPr>
        <p:blipFill>
          <a:blip r:embed="rId3"/>
          <a:srcRect l="2569" r="2569"/>
          <a:stretch>
            <a:fillRect/>
          </a:stretch>
        </p:blipFill>
        <p:spPr>
          <a:xfrm>
            <a:off x="1981200" y="2319430"/>
            <a:ext cx="2210218" cy="1745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" y="4019550"/>
            <a:ext cx="1893094" cy="657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A7E664-318B-45E0-8E98-44A5BB1B0444}"/>
              </a:ext>
            </a:extLst>
          </p:cNvPr>
          <p:cNvSpPr/>
          <p:nvPr/>
        </p:nvSpPr>
        <p:spPr>
          <a:xfrm>
            <a:off x="245428" y="135219"/>
            <a:ext cx="60089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30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Howlett Brook Restoration Project </a:t>
            </a:r>
            <a:endParaRPr lang="en-US" sz="30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5590B43-ED2D-425A-B866-1D2AC1C7E2A4}"/>
              </a:ext>
            </a:extLst>
          </p:cNvPr>
          <p:cNvSpPr/>
          <p:nvPr/>
        </p:nvSpPr>
        <p:spPr>
          <a:xfrm>
            <a:off x="533400" y="1352550"/>
            <a:ext cx="784057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800"/>
            <a:r>
              <a:rPr lang="en-US" dirty="0">
                <a:solidFill>
                  <a:srgbClr val="151515"/>
                </a:solidFill>
                <a:latin typeface="Times New Roman"/>
                <a:cs typeface="Times New Roman"/>
              </a:rPr>
              <a:t>Kaitlyn Shaw, Ipswich River Watershed Association</a:t>
            </a:r>
            <a:endParaRPr lang="en-US" dirty="0">
              <a:solidFill>
                <a:srgbClr val="151515"/>
              </a:solidFill>
              <a:ea typeface="+mn-lt"/>
              <a:cs typeface="+mn-lt"/>
            </a:endParaRPr>
          </a:p>
          <a:p>
            <a:pPr algn="ctr" defTabSz="685800"/>
            <a:r>
              <a:rPr lang="en-US" dirty="0">
                <a:solidFill>
                  <a:srgbClr val="151515"/>
                </a:solidFill>
                <a:latin typeface="Times New Roman"/>
                <a:cs typeface="Times New Roman"/>
              </a:rPr>
              <a:t>Colin Lawson &amp; Joel </a:t>
            </a:r>
            <a:r>
              <a:rPr lang="en-US" dirty="0" err="1">
                <a:solidFill>
                  <a:srgbClr val="151515"/>
                </a:solidFill>
                <a:latin typeface="Times New Roman"/>
                <a:cs typeface="Times New Roman"/>
              </a:rPr>
              <a:t>DeStasio</a:t>
            </a:r>
            <a:r>
              <a:rPr lang="en-US" dirty="0">
                <a:solidFill>
                  <a:srgbClr val="151515"/>
                </a:solidFill>
                <a:latin typeface="Times New Roman"/>
                <a:cs typeface="Times New Roman"/>
              </a:rPr>
              <a:t>, Trout Unlimited National</a:t>
            </a:r>
          </a:p>
        </p:txBody>
      </p:sp>
    </p:spTree>
    <p:extLst>
      <p:ext uri="{BB962C8B-B14F-4D97-AF65-F5344CB8AC3E}">
        <p14:creationId xmlns:p14="http://schemas.microsoft.com/office/powerpoint/2010/main" val="31817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7620000" cy="457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TU’s Project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86800" cy="3200399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To provide technical assistance / design and engineering services for communities interested in reducing infrastructure vulnerability and AOP.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080808"/>
                </a:solidFill>
                <a:latin typeface="Times New Roman"/>
                <a:cs typeface="Times New Roman"/>
              </a:rPr>
              <a:t>Concept</a:t>
            </a:r>
            <a:r>
              <a:rPr lang="en-US" dirty="0">
                <a:solidFill>
                  <a:srgbClr val="080808"/>
                </a:solidFill>
                <a:latin typeface="Times New Roman"/>
                <a:cs typeface="Times New Roman"/>
              </a:rPr>
              <a:t>:  Create preliminary design and engineering plans to help prepare communities for eligible private, state, and federal infrastructure funding.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080808"/>
                </a:solidFill>
                <a:latin typeface="Times New Roman"/>
                <a:cs typeface="Times New Roman"/>
              </a:rPr>
              <a:t>Funders supporting this effort</a:t>
            </a:r>
            <a:r>
              <a:rPr lang="en-US" dirty="0">
                <a:solidFill>
                  <a:srgbClr val="080808"/>
                </a:solidFill>
                <a:latin typeface="Times New Roman"/>
                <a:cs typeface="Times New Roman"/>
              </a:rPr>
              <a:t>: TU's technical assistance program is being supported the National Fish &amp; Wildlife Foundation and private donations.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57350"/>
            <a:ext cx="66294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NECP ~ What we do: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95400" y="3943350"/>
            <a:ext cx="3537201" cy="7620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Culvert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Restoration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Culvert Replacement &amp; Dam Removal</a:t>
            </a:r>
          </a:p>
          <a:p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 b="18366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881328" y="3943350"/>
            <a:ext cx="3195872" cy="76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Prioritizing project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Habitat addition/restoration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 Bank stabilization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562350"/>
            <a:ext cx="7315200" cy="35329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 Connectivity &amp; Habitat Development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07579" y="372762"/>
            <a:ext cx="7945821" cy="59878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Aft>
                <a:spcPts val="1200"/>
              </a:spcAft>
              <a:buClrTx/>
              <a:buNone/>
            </a:pPr>
            <a:r>
              <a:rPr lang="en-US" sz="20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Northeast Coldwater Habitat Program (NCHP) ~ What We Do…</a:t>
            </a:r>
          </a:p>
        </p:txBody>
      </p:sp>
    </p:spTree>
    <p:extLst>
      <p:ext uri="{BB962C8B-B14F-4D97-AF65-F5344CB8AC3E}">
        <p14:creationId xmlns:p14="http://schemas.microsoft.com/office/powerpoint/2010/main" val="4085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220362"/>
            <a:ext cx="7772400" cy="59878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spcAft>
                <a:spcPts val="1200"/>
              </a:spcAft>
              <a:buClrTx/>
              <a:buNone/>
            </a:pPr>
            <a:r>
              <a:rPr lang="en-US" sz="28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Northeast Coldwater Habitat Program (NCHP)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5800" y="1504950"/>
            <a:ext cx="8001000" cy="31242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Colin Lawson:	New England Restoration Coordinator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	Focusing on eastern MA, NH &amp; southern ME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Erin Rodgers:	Western NE Restoration Coordinator					Focusing on western MA and southern VT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Joel DeStasio: 	New England Field Manager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		Working primarily on Large Wood Habitat Projects across the NE area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1600" dirty="0">
              <a:solidFill>
                <a:srgbClr val="0808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Jeff Tenley: 	Stream Restoration Specialist ~ Engineering Services				Working on Projects across New England and New York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1600" dirty="0">
              <a:solidFill>
                <a:srgbClr val="080808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Other NE Staff: Tracy Brown (western Connecticut &amp; Upstate NY), and Jeff Reardon (ME)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1600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6199" y="1047750"/>
            <a:ext cx="3733801" cy="4191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spcAft>
                <a:spcPts val="1200"/>
              </a:spcAft>
              <a:buClrTx/>
              <a:buNone/>
            </a:pPr>
            <a:r>
              <a:rPr lang="en-US" sz="2400" b="1" u="sng" dirty="0">
                <a:solidFill>
                  <a:srgbClr val="080808"/>
                </a:solidFill>
                <a:effectLst/>
                <a:latin typeface="Times New Roman" pitchFamily="18" charset="0"/>
                <a:cs typeface="Times New Roman" pitchFamily="18" charset="0"/>
              </a:rPr>
              <a:t>Staff Overview</a:t>
            </a:r>
          </a:p>
        </p:txBody>
      </p:sp>
    </p:spTree>
    <p:extLst>
      <p:ext uri="{BB962C8B-B14F-4D97-AF65-F5344CB8AC3E}">
        <p14:creationId xmlns:p14="http://schemas.microsoft.com/office/powerpoint/2010/main" val="34669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75438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Culvert Assessments – Working Across a Landscape Scale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1550" y="3733800"/>
            <a:ext cx="7226563" cy="771525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TU has assessed over 7,500 stream crossings across New England helping communities prioritize their vulnerable infrastructure.</a:t>
            </a:r>
            <a:endParaRPr lang="en-US" sz="2000" u="sng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endParaRPr lang="en-US" sz="20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36667"/>
          <a:stretch>
            <a:fillRect/>
          </a:stretch>
        </p:blipFill>
        <p:spPr>
          <a:xfrm>
            <a:off x="1066800" y="1123950"/>
            <a:ext cx="7040880" cy="244900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7943850" cy="457200"/>
          </a:xfrm>
        </p:spPr>
        <p:txBody>
          <a:bodyPr anchor="t">
            <a:noAutofit/>
          </a:bodyPr>
          <a:lstStyle/>
          <a:p>
            <a:r>
              <a:rPr lang="en-US" sz="2200" dirty="0">
                <a:solidFill>
                  <a:srgbClr val="080808"/>
                </a:solidFill>
                <a:latin typeface="Times New Roman"/>
                <a:cs typeface="Times New Roman"/>
              </a:rPr>
              <a:t>Road-Stream Crossings:  Why are so many </a:t>
            </a:r>
            <a:r>
              <a:rPr lang="en-US" sz="2200" b="1" i="1" dirty="0">
                <a:solidFill>
                  <a:srgbClr val="080808"/>
                </a:solidFill>
                <a:latin typeface="Times New Roman"/>
                <a:cs typeface="Times New Roman"/>
              </a:rPr>
              <a:t>Undersized </a:t>
            </a:r>
            <a:r>
              <a:rPr lang="en-US" sz="2200" dirty="0">
                <a:solidFill>
                  <a:srgbClr val="080808"/>
                </a:solidFill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788919" cy="3581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Designs prior to 1970s</a:t>
            </a:r>
          </a:p>
          <a:p>
            <a:pPr lvl="1">
              <a:buClrTx/>
            </a:pP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was to move water quickly and efficiently</a:t>
            </a:r>
          </a:p>
          <a:p>
            <a:pPr lvl="1">
              <a:buClrTx/>
            </a:pP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for minimum construction cost</a:t>
            </a:r>
          </a:p>
          <a:p>
            <a:pPr lvl="1">
              <a:buClrTx/>
            </a:pP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standards</a:t>
            </a:r>
          </a:p>
          <a:p>
            <a:pPr lvl="2"/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25-year storm event – if any </a:t>
            </a:r>
          </a:p>
          <a:p>
            <a:pPr lvl="2"/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generally using historic precipitation numbers</a:t>
            </a:r>
          </a:p>
          <a:p>
            <a:pPr lvl="1"/>
            <a:endParaRPr lang="en-US" sz="1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1990/2000s – Started to see engineering and </a:t>
            </a:r>
            <a:r>
              <a:rPr lang="en-US" sz="18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ecology</a:t>
            </a: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fully considered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seeing how larger and more frequent storm events impact undersized culverts and the cost consequences associated with </a:t>
            </a:r>
            <a:r>
              <a:rPr lang="en-US" sz="18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repairs</a:t>
            </a:r>
            <a:r>
              <a:rPr lang="en-US" sz="1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sz="1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lin.Lawson\Documents\1_TU\1_Active_Projects\1_NECP_Watersheds\1_NECP_Projects\1_Other_Projects_by_State\NH\Beebe_River\Photos_Beebe\Photos_Priority_Culvert_sites\GR1\_V8A4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"/>
            <a:ext cx="9144000" cy="514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59C6EB-7D0D-43DF-AFDA-1A206983A238}"/>
              </a:ext>
            </a:extLst>
          </p:cNvPr>
          <p:cNvSpPr txBox="1"/>
          <p:nvPr/>
        </p:nvSpPr>
        <p:spPr>
          <a:xfrm>
            <a:off x="5715000" y="440055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Beebe River,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Campton, NH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TU</a:t>
            </a:r>
          </a:p>
        </p:txBody>
      </p:sp>
    </p:spTree>
    <p:extLst>
      <p:ext uri="{BB962C8B-B14F-4D97-AF65-F5344CB8AC3E}">
        <p14:creationId xmlns:p14="http://schemas.microsoft.com/office/powerpoint/2010/main" val="13780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0783" y="305291"/>
            <a:ext cx="8382000" cy="46165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Well Designed Crossing </a:t>
            </a:r>
          </a:p>
        </p:txBody>
      </p:sp>
      <p:pic>
        <p:nvPicPr>
          <p:cNvPr id="8" name="Picture 7" descr="Good_Crossing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55033"/>
            <a:ext cx="5105398" cy="367036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791198" y="782426"/>
            <a:ext cx="335280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Large size suitable for handling most flood flows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198" y="1480537"/>
            <a:ext cx="335280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Open-bottom arch considered optimum for most conditions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1198" y="2815203"/>
            <a:ext cx="335280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Bankfull width greater than 1.2x stream’s active channel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1198" y="2117092"/>
            <a:ext cx="335280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Openness ratio needs to be      &gt;  than 0.5 ft (sqft / length)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198" y="3513314"/>
            <a:ext cx="335280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Water depth and velocity match up and down stream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1198" y="4211427"/>
            <a:ext cx="3352802" cy="6463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Natural substrates create good conditions for stream biota</a:t>
            </a:r>
          </a:p>
        </p:txBody>
      </p:sp>
    </p:spTree>
    <p:extLst>
      <p:ext uri="{BB962C8B-B14F-4D97-AF65-F5344CB8AC3E}">
        <p14:creationId xmlns:p14="http://schemas.microsoft.com/office/powerpoint/2010/main" val="21536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7620000" cy="457200"/>
          </a:xfrm>
        </p:spPr>
        <p:txBody>
          <a:bodyPr anchor="t">
            <a:normAutofit fontScale="90000"/>
          </a:bodyPr>
          <a:lstStyle/>
          <a:p>
            <a:r>
              <a:rPr lang="en-US">
                <a:solidFill>
                  <a:srgbClr val="080808"/>
                </a:solidFill>
                <a:latin typeface="Times New Roman"/>
                <a:cs typeface="Times New Roman"/>
              </a:rPr>
              <a:t>How wide does a resilient road stream crossing need to be?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4338" name="Picture 2" descr="E:\TU\GMB Files\Project Files\Projects\Spring_Brook\Field_Work\2016_03_Trip\Photos\IMG_20160330_14003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9264"/>
            <a:ext cx="6583680" cy="37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439189" y="1877291"/>
            <a:ext cx="6511636" cy="1249122"/>
          </a:xfrm>
          <a:custGeom>
            <a:avLst/>
            <a:gdLst>
              <a:gd name="connsiteX0" fmla="*/ 0 w 6511636"/>
              <a:gd name="connsiteY0" fmla="*/ 0 h 1249122"/>
              <a:gd name="connsiteX1" fmla="*/ 103909 w 6511636"/>
              <a:gd name="connsiteY1" fmla="*/ 83127 h 1249122"/>
              <a:gd name="connsiteX2" fmla="*/ 180109 w 6511636"/>
              <a:gd name="connsiteY2" fmla="*/ 200891 h 1249122"/>
              <a:gd name="connsiteX3" fmla="*/ 540327 w 6511636"/>
              <a:gd name="connsiteY3" fmla="*/ 214745 h 1249122"/>
              <a:gd name="connsiteX4" fmla="*/ 900546 w 6511636"/>
              <a:gd name="connsiteY4" fmla="*/ 415636 h 1249122"/>
              <a:gd name="connsiteX5" fmla="*/ 1052946 w 6511636"/>
              <a:gd name="connsiteY5" fmla="*/ 484909 h 1249122"/>
              <a:gd name="connsiteX6" fmla="*/ 1697182 w 6511636"/>
              <a:gd name="connsiteY6" fmla="*/ 568036 h 1249122"/>
              <a:gd name="connsiteX7" fmla="*/ 1877291 w 6511636"/>
              <a:gd name="connsiteY7" fmla="*/ 706582 h 1249122"/>
              <a:gd name="connsiteX8" fmla="*/ 1960418 w 6511636"/>
              <a:gd name="connsiteY8" fmla="*/ 1025236 h 1249122"/>
              <a:gd name="connsiteX9" fmla="*/ 2299855 w 6511636"/>
              <a:gd name="connsiteY9" fmla="*/ 1066800 h 1249122"/>
              <a:gd name="connsiteX10" fmla="*/ 2348346 w 6511636"/>
              <a:gd name="connsiteY10" fmla="*/ 1101436 h 1249122"/>
              <a:gd name="connsiteX11" fmla="*/ 2417618 w 6511636"/>
              <a:gd name="connsiteY11" fmla="*/ 1233054 h 1249122"/>
              <a:gd name="connsiteX12" fmla="*/ 2909455 w 6511636"/>
              <a:gd name="connsiteY12" fmla="*/ 1246909 h 1249122"/>
              <a:gd name="connsiteX13" fmla="*/ 3581400 w 6511636"/>
              <a:gd name="connsiteY13" fmla="*/ 1239982 h 1249122"/>
              <a:gd name="connsiteX14" fmla="*/ 3990109 w 6511636"/>
              <a:gd name="connsiteY14" fmla="*/ 1191491 h 1249122"/>
              <a:gd name="connsiteX15" fmla="*/ 4121727 w 6511636"/>
              <a:gd name="connsiteY15" fmla="*/ 969818 h 1249122"/>
              <a:gd name="connsiteX16" fmla="*/ 4170218 w 6511636"/>
              <a:gd name="connsiteY16" fmla="*/ 900545 h 1249122"/>
              <a:gd name="connsiteX17" fmla="*/ 4301836 w 6511636"/>
              <a:gd name="connsiteY17" fmla="*/ 852054 h 1249122"/>
              <a:gd name="connsiteX18" fmla="*/ 4440382 w 6511636"/>
              <a:gd name="connsiteY18" fmla="*/ 928254 h 1249122"/>
              <a:gd name="connsiteX19" fmla="*/ 5008418 w 6511636"/>
              <a:gd name="connsiteY19" fmla="*/ 893618 h 1249122"/>
              <a:gd name="connsiteX20" fmla="*/ 5056909 w 6511636"/>
              <a:gd name="connsiteY20" fmla="*/ 886691 h 1249122"/>
              <a:gd name="connsiteX21" fmla="*/ 5195455 w 6511636"/>
              <a:gd name="connsiteY21" fmla="*/ 955964 h 1249122"/>
              <a:gd name="connsiteX22" fmla="*/ 5250873 w 6511636"/>
              <a:gd name="connsiteY22" fmla="*/ 886691 h 1249122"/>
              <a:gd name="connsiteX23" fmla="*/ 5493327 w 6511636"/>
              <a:gd name="connsiteY23" fmla="*/ 699654 h 1249122"/>
              <a:gd name="connsiteX24" fmla="*/ 5715000 w 6511636"/>
              <a:gd name="connsiteY24" fmla="*/ 540327 h 1249122"/>
              <a:gd name="connsiteX25" fmla="*/ 6075218 w 6511636"/>
              <a:gd name="connsiteY25" fmla="*/ 290945 h 1249122"/>
              <a:gd name="connsiteX26" fmla="*/ 6366164 w 6511636"/>
              <a:gd name="connsiteY26" fmla="*/ 138545 h 1249122"/>
              <a:gd name="connsiteX27" fmla="*/ 6511636 w 6511636"/>
              <a:gd name="connsiteY27" fmla="*/ 103909 h 124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11636" h="1249122">
                <a:moveTo>
                  <a:pt x="0" y="0"/>
                </a:moveTo>
                <a:cubicBezTo>
                  <a:pt x="36945" y="24822"/>
                  <a:pt x="73891" y="49645"/>
                  <a:pt x="103909" y="83127"/>
                </a:cubicBezTo>
                <a:cubicBezTo>
                  <a:pt x="133927" y="116609"/>
                  <a:pt x="107373" y="178955"/>
                  <a:pt x="180109" y="200891"/>
                </a:cubicBezTo>
                <a:cubicBezTo>
                  <a:pt x="252845" y="222827"/>
                  <a:pt x="420254" y="178954"/>
                  <a:pt x="540327" y="214745"/>
                </a:cubicBezTo>
                <a:cubicBezTo>
                  <a:pt x="660400" y="250536"/>
                  <a:pt x="815110" y="370609"/>
                  <a:pt x="900546" y="415636"/>
                </a:cubicBezTo>
                <a:cubicBezTo>
                  <a:pt x="985982" y="460663"/>
                  <a:pt x="920173" y="459509"/>
                  <a:pt x="1052946" y="484909"/>
                </a:cubicBezTo>
                <a:cubicBezTo>
                  <a:pt x="1185719" y="510309"/>
                  <a:pt x="1559791" y="531091"/>
                  <a:pt x="1697182" y="568036"/>
                </a:cubicBezTo>
                <a:cubicBezTo>
                  <a:pt x="1834573" y="604982"/>
                  <a:pt x="1833418" y="630382"/>
                  <a:pt x="1877291" y="706582"/>
                </a:cubicBezTo>
                <a:cubicBezTo>
                  <a:pt x="1921164" y="782782"/>
                  <a:pt x="1889991" y="965200"/>
                  <a:pt x="1960418" y="1025236"/>
                </a:cubicBezTo>
                <a:cubicBezTo>
                  <a:pt x="2030845" y="1085272"/>
                  <a:pt x="2235200" y="1054100"/>
                  <a:pt x="2299855" y="1066800"/>
                </a:cubicBezTo>
                <a:cubicBezTo>
                  <a:pt x="2364510" y="1079500"/>
                  <a:pt x="2328719" y="1073727"/>
                  <a:pt x="2348346" y="1101436"/>
                </a:cubicBezTo>
                <a:cubicBezTo>
                  <a:pt x="2367973" y="1129145"/>
                  <a:pt x="2324100" y="1208809"/>
                  <a:pt x="2417618" y="1233054"/>
                </a:cubicBezTo>
                <a:cubicBezTo>
                  <a:pt x="2511136" y="1257299"/>
                  <a:pt x="2909455" y="1246909"/>
                  <a:pt x="2909455" y="1246909"/>
                </a:cubicBezTo>
                <a:lnTo>
                  <a:pt x="3581400" y="1239982"/>
                </a:lnTo>
                <a:cubicBezTo>
                  <a:pt x="3761509" y="1230746"/>
                  <a:pt x="3900055" y="1236518"/>
                  <a:pt x="3990109" y="1191491"/>
                </a:cubicBezTo>
                <a:cubicBezTo>
                  <a:pt x="4080163" y="1146464"/>
                  <a:pt x="4091709" y="1018309"/>
                  <a:pt x="4121727" y="969818"/>
                </a:cubicBezTo>
                <a:cubicBezTo>
                  <a:pt x="4151745" y="921327"/>
                  <a:pt x="4140200" y="920172"/>
                  <a:pt x="4170218" y="900545"/>
                </a:cubicBezTo>
                <a:cubicBezTo>
                  <a:pt x="4200236" y="880918"/>
                  <a:pt x="4256809" y="847436"/>
                  <a:pt x="4301836" y="852054"/>
                </a:cubicBezTo>
                <a:cubicBezTo>
                  <a:pt x="4346863" y="856672"/>
                  <a:pt x="4322618" y="921327"/>
                  <a:pt x="4440382" y="928254"/>
                </a:cubicBezTo>
                <a:lnTo>
                  <a:pt x="5008418" y="893618"/>
                </a:lnTo>
                <a:cubicBezTo>
                  <a:pt x="5111173" y="886691"/>
                  <a:pt x="5025736" y="876300"/>
                  <a:pt x="5056909" y="886691"/>
                </a:cubicBezTo>
                <a:cubicBezTo>
                  <a:pt x="5088082" y="897082"/>
                  <a:pt x="5163128" y="955964"/>
                  <a:pt x="5195455" y="955964"/>
                </a:cubicBezTo>
                <a:cubicBezTo>
                  <a:pt x="5227782" y="955964"/>
                  <a:pt x="5201228" y="929409"/>
                  <a:pt x="5250873" y="886691"/>
                </a:cubicBezTo>
                <a:cubicBezTo>
                  <a:pt x="5300518" y="843973"/>
                  <a:pt x="5415973" y="757381"/>
                  <a:pt x="5493327" y="699654"/>
                </a:cubicBezTo>
                <a:cubicBezTo>
                  <a:pt x="5570682" y="641927"/>
                  <a:pt x="5618018" y="608445"/>
                  <a:pt x="5715000" y="540327"/>
                </a:cubicBezTo>
                <a:cubicBezTo>
                  <a:pt x="5811982" y="472209"/>
                  <a:pt x="5966691" y="357909"/>
                  <a:pt x="6075218" y="290945"/>
                </a:cubicBezTo>
                <a:cubicBezTo>
                  <a:pt x="6183745" y="223981"/>
                  <a:pt x="6293428" y="169718"/>
                  <a:pt x="6366164" y="138545"/>
                </a:cubicBezTo>
                <a:cubicBezTo>
                  <a:pt x="6438900" y="107372"/>
                  <a:pt x="6475268" y="105640"/>
                  <a:pt x="6511636" y="10390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 t="11809" r="32024" b="11715"/>
          <a:stretch/>
        </p:blipFill>
        <p:spPr bwMode="auto">
          <a:xfrm>
            <a:off x="6999318" y="1053344"/>
            <a:ext cx="2116974" cy="24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29599" y="3181350"/>
            <a:ext cx="788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8836" y="420218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Brook, </a:t>
            </a:r>
          </a:p>
          <a:p>
            <a:r>
              <a:rPr lang="en-US" sz="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Hector, NY</a:t>
            </a:r>
          </a:p>
          <a:p>
            <a:r>
              <a:rPr lang="en-US" sz="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TU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097685" y="2864156"/>
            <a:ext cx="960120" cy="532638"/>
          </a:xfrm>
          <a:prstGeom prst="ellipse">
            <a:avLst/>
          </a:prstGeom>
          <a:noFill/>
          <a:ln>
            <a:solidFill>
              <a:srgbClr val="DA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61950"/>
            <a:ext cx="7620000" cy="4572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Vulnerability:  Undersized Road-Stream Crossing</a:t>
            </a:r>
          </a:p>
        </p:txBody>
      </p:sp>
      <p:pic>
        <p:nvPicPr>
          <p:cNvPr id="19458" name="Picture 2" descr="E:\TU\GMB Files\Project Files\Projects\Mettawee_River\Photos\2014_0926\TowerRd_PasturesLn_Dam_LowerDHR\IMG_20140926_100244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850096"/>
            <a:ext cx="3108960" cy="1750229"/>
          </a:xfrm>
          <a:prstGeom prst="rect">
            <a:avLst/>
          </a:prstGeom>
          <a:noFill/>
          <a:ln w="3175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3200" y="4476750"/>
            <a:ext cx="2743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Mettawee River, Dorset, VT ~ Photos: TU</a:t>
            </a:r>
          </a:p>
        </p:txBody>
      </p:sp>
      <p:pic>
        <p:nvPicPr>
          <p:cNvPr id="1026" name="Picture 2" descr="C:\Users\Colin.Lawson\Documents\1_TU\1_Active_Projects\1_NECP_Watersheds\1_NECP_Projects\Green_Mtn_Nat_Forest\1_Projects_GMNF\Mettawee_River\1_Projects\Tower_Road\Photos_TR\2017_0510_SV_Tower_Rd\TR_Cul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2707758"/>
            <a:ext cx="3108960" cy="2072744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C6C930-D7CC-4E08-A851-934B2B8D4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0590"/>
            <a:ext cx="5349240" cy="3566160"/>
          </a:xfrm>
          <a:prstGeom prst="rect">
            <a:avLst/>
          </a:prstGeom>
          <a:ln w="6350">
            <a:solidFill>
              <a:schemeClr val="accent4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29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304800" y="285750"/>
            <a:ext cx="76200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Vulnerability: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8650" y="1733550"/>
            <a:ext cx="8915400" cy="2743200"/>
            <a:chOff x="0" y="0"/>
            <a:chExt cx="6419850" cy="19335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209925" cy="19335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925" y="0"/>
              <a:ext cx="3209925" cy="1933575"/>
            </a:xfrm>
            <a:prstGeom prst="rect">
              <a:avLst/>
            </a:prstGeom>
          </p:spPr>
        </p:pic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6D0F4325-0FD6-43D8-A3D5-356DEC37165B}"/>
              </a:ext>
            </a:extLst>
          </p:cNvPr>
          <p:cNvSpPr txBox="1">
            <a:spLocks/>
          </p:cNvSpPr>
          <p:nvPr/>
        </p:nvSpPr>
        <p:spPr>
          <a:xfrm>
            <a:off x="704850" y="1123950"/>
            <a:ext cx="7620000" cy="457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Results across most watersheds we have assessed…!</a:t>
            </a:r>
          </a:p>
        </p:txBody>
      </p:sp>
    </p:spTree>
    <p:extLst>
      <p:ext uri="{BB962C8B-B14F-4D97-AF65-F5344CB8AC3E}">
        <p14:creationId xmlns:p14="http://schemas.microsoft.com/office/powerpoint/2010/main" val="36711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599" y="947488"/>
            <a:ext cx="4455622" cy="37087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Marsh Barriers Assessment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 and systematically prioritize dams, stream crossings and tidal restrictions 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Prioritize based on infrastructure/public safety risk AND ecological impact  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Intended as a tool to help towns and other entities set repair/upgrade schedules within limited budgets  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Funding: National Fish and Wildlife Foundation – Hurricane Sandy Sandy Coastal Resiliency Grant 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76" y="1133565"/>
            <a:ext cx="3977154" cy="30747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AD89EC-3E65-4DD3-A8F1-7F73307028BE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  <a:endParaRPr lang="en-US" sz="24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76200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Current Conditions</a:t>
            </a:r>
            <a:b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7C49C4-722B-42EF-AD0F-7B531EDD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95350"/>
            <a:ext cx="6767513" cy="3715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21C90D-BAAA-419C-9658-6ABE019622D1}"/>
              </a:ext>
            </a:extLst>
          </p:cNvPr>
          <p:cNvSpPr txBox="1"/>
          <p:nvPr/>
        </p:nvSpPr>
        <p:spPr>
          <a:xfrm>
            <a:off x="152400" y="1581150"/>
            <a:ext cx="1890713" cy="2133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ct val="0"/>
              </a:spcBef>
              <a:buNone/>
              <a:defRPr sz="250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dirty="0"/>
              <a:t>Example of</a:t>
            </a:r>
          </a:p>
          <a:p>
            <a:pPr algn="ctr"/>
            <a:r>
              <a:rPr lang="en-US" sz="3200" dirty="0"/>
              <a:t>Tabular</a:t>
            </a:r>
          </a:p>
          <a:p>
            <a:pPr algn="ctr"/>
            <a:r>
              <a:rPr lang="en-US" sz="32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8387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1733550"/>
            <a:ext cx="3048000" cy="1981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Showing Hydraulic Vulnerability Mapped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FD60CF-C7CA-448E-B25A-36869318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19150"/>
            <a:ext cx="5029200" cy="3861996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6EDC7E95-D488-400E-AA14-4A56ADF94CB5}"/>
              </a:ext>
            </a:extLst>
          </p:cNvPr>
          <p:cNvSpPr txBox="1">
            <a:spLocks/>
          </p:cNvSpPr>
          <p:nvPr/>
        </p:nvSpPr>
        <p:spPr>
          <a:xfrm>
            <a:off x="304800" y="323850"/>
            <a:ext cx="76200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Current Conditions</a:t>
            </a:r>
            <a:b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Shape 892">
            <a:extLst>
              <a:ext uri="{FF2B5EF4-FFF2-40B4-BE49-F238E27FC236}">
                <a16:creationId xmlns:a16="http://schemas.microsoft.com/office/drawing/2014/main" xmlns="" id="{6AE34DD2-54D2-4845-94D4-42AA14F4DA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1" y="332690"/>
            <a:ext cx="7619999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 b="0" i="0" u="none" strike="noStrike" cap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Initiating a Project ~ </a:t>
            </a:r>
            <a:r>
              <a:rPr lang="en-US" sz="24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Out the Funding</a:t>
            </a:r>
            <a:endParaRPr lang="en-US" sz="24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Shape 893">
            <a:extLst>
              <a:ext uri="{FF2B5EF4-FFF2-40B4-BE49-F238E27FC236}">
                <a16:creationId xmlns:a16="http://schemas.microsoft.com/office/drawing/2014/main" xmlns="" id="{89699235-C90A-45BE-9C04-CBCEAA4CA959}"/>
              </a:ext>
            </a:extLst>
          </p:cNvPr>
          <p:cNvSpPr txBox="1">
            <a:spLocks/>
          </p:cNvSpPr>
          <p:nvPr/>
        </p:nvSpPr>
        <p:spPr>
          <a:xfrm>
            <a:off x="304800" y="895350"/>
            <a:ext cx="8756906" cy="6858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80808"/>
              </a:buClr>
              <a:buSzPct val="100000"/>
              <a:buNone/>
            </a:pPr>
            <a:r>
              <a:rPr lang="en-US" b="1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Identify how your priority restoration site meets funder’s goals:</a:t>
            </a:r>
          </a:p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AOP – significant coldwater / protected habitat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400"/>
              </a:spcBef>
              <a:buClr>
                <a:srgbClr val="535353"/>
              </a:buClr>
              <a:buSzPct val="100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893">
            <a:extLst>
              <a:ext uri="{FF2B5EF4-FFF2-40B4-BE49-F238E27FC236}">
                <a16:creationId xmlns:a16="http://schemas.microsoft.com/office/drawing/2014/main" xmlns="" id="{6D8C1950-5A03-4CD0-B937-1AF3504F28A7}"/>
              </a:ext>
            </a:extLst>
          </p:cNvPr>
          <p:cNvSpPr txBox="1">
            <a:spLocks/>
          </p:cNvSpPr>
          <p:nvPr/>
        </p:nvSpPr>
        <p:spPr>
          <a:xfrm>
            <a:off x="609600" y="2114550"/>
            <a:ext cx="4343400" cy="36576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Easy target (road class / size)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400"/>
              </a:spcBef>
              <a:buClr>
                <a:srgbClr val="535353"/>
              </a:buClr>
              <a:buSzPct val="100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Shape 893">
            <a:extLst>
              <a:ext uri="{FF2B5EF4-FFF2-40B4-BE49-F238E27FC236}">
                <a16:creationId xmlns:a16="http://schemas.microsoft.com/office/drawing/2014/main" xmlns="" id="{FAA63E4F-026F-44E0-971C-9892125651E0}"/>
              </a:ext>
            </a:extLst>
          </p:cNvPr>
          <p:cNvSpPr txBox="1">
            <a:spLocks/>
          </p:cNvSpPr>
          <p:nvPr/>
        </p:nvSpPr>
        <p:spPr>
          <a:xfrm>
            <a:off x="457200" y="1672590"/>
            <a:ext cx="4343400" cy="36576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defPPr>
              <a:defRPr lang="en-US"/>
            </a:defPPr>
            <a:lvl1pPr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  <a:defRPr sz="20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</a:defRPr>
            </a:lvl1pPr>
            <a:lvl2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  <a:defRPr sz="20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accent3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accent3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accent3">
                    <a:lumMod val="50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/>
            <a:r>
              <a:rPr lang="en-US">
                <a:sym typeface="Times New Roman"/>
              </a:rPr>
              <a:t>Available matching funds</a:t>
            </a:r>
          </a:p>
        </p:txBody>
      </p:sp>
      <p:sp>
        <p:nvSpPr>
          <p:cNvPr id="11" name="Shape 893">
            <a:extLst>
              <a:ext uri="{FF2B5EF4-FFF2-40B4-BE49-F238E27FC236}">
                <a16:creationId xmlns:a16="http://schemas.microsoft.com/office/drawing/2014/main" xmlns="" id="{EFA137A0-72D2-4605-B27C-1F81BA49BE00}"/>
              </a:ext>
            </a:extLst>
          </p:cNvPr>
          <p:cNvSpPr txBox="1">
            <a:spLocks/>
          </p:cNvSpPr>
          <p:nvPr/>
        </p:nvSpPr>
        <p:spPr>
          <a:xfrm>
            <a:off x="1295400" y="3882390"/>
            <a:ext cx="4343400" cy="36576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Private / Conservation Land</a:t>
            </a:r>
          </a:p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endParaRPr lang="en-US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400"/>
              </a:spcBef>
              <a:buClr>
                <a:srgbClr val="535353"/>
              </a:buClr>
              <a:buSzPct val="100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893">
            <a:extLst>
              <a:ext uri="{FF2B5EF4-FFF2-40B4-BE49-F238E27FC236}">
                <a16:creationId xmlns:a16="http://schemas.microsoft.com/office/drawing/2014/main" xmlns="" id="{D69462A4-0515-4B75-BD50-908BDB6F2EF9}"/>
              </a:ext>
            </a:extLst>
          </p:cNvPr>
          <p:cNvSpPr txBox="1">
            <a:spLocks/>
          </p:cNvSpPr>
          <p:nvPr/>
        </p:nvSpPr>
        <p:spPr>
          <a:xfrm>
            <a:off x="838200" y="2556510"/>
            <a:ext cx="4343400" cy="36576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Emergency Services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400"/>
              </a:spcBef>
              <a:buClr>
                <a:srgbClr val="535353"/>
              </a:buClr>
              <a:buSzPct val="100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400"/>
              </a:spcBef>
              <a:buClr>
                <a:srgbClr val="535353"/>
              </a:buClr>
              <a:buSzPct val="25000"/>
              <a:buFont typeface="Arial"/>
              <a:buNone/>
            </a:pPr>
            <a:endParaRPr lang="en-US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893">
            <a:extLst>
              <a:ext uri="{FF2B5EF4-FFF2-40B4-BE49-F238E27FC236}">
                <a16:creationId xmlns:a16="http://schemas.microsoft.com/office/drawing/2014/main" xmlns="" id="{2ABA9AD9-135A-4CC5-94D1-EB555818DF96}"/>
              </a:ext>
            </a:extLst>
          </p:cNvPr>
          <p:cNvSpPr txBox="1">
            <a:spLocks/>
          </p:cNvSpPr>
          <p:nvPr/>
        </p:nvSpPr>
        <p:spPr>
          <a:xfrm>
            <a:off x="990600" y="2998470"/>
            <a:ext cx="4343400" cy="36576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 of structure’s life</a:t>
            </a:r>
          </a:p>
        </p:txBody>
      </p:sp>
      <p:sp>
        <p:nvSpPr>
          <p:cNvPr id="14" name="Shape 893">
            <a:extLst>
              <a:ext uri="{FF2B5EF4-FFF2-40B4-BE49-F238E27FC236}">
                <a16:creationId xmlns:a16="http://schemas.microsoft.com/office/drawing/2014/main" xmlns="" id="{D2FA5492-4D5F-46AF-B2B5-D2F732B2D450}"/>
              </a:ext>
            </a:extLst>
          </p:cNvPr>
          <p:cNvSpPr txBox="1">
            <a:spLocks/>
          </p:cNvSpPr>
          <p:nvPr/>
        </p:nvSpPr>
        <p:spPr>
          <a:xfrm>
            <a:off x="1143000" y="3440430"/>
            <a:ext cx="4343400" cy="36576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Hydraulic Constriction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D27B6375-7E20-4091-913D-58810FEC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855471"/>
            <a:ext cx="3620391" cy="203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45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85750"/>
            <a:ext cx="8058150" cy="45720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rgbClr val="080808"/>
                </a:solidFill>
                <a:latin typeface="Times New Roman"/>
                <a:cs typeface="Times New Roman"/>
              </a:rPr>
              <a:t>Additional Metrics Used To Justify Funding</a:t>
            </a: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357188" y="895350"/>
            <a:ext cx="38862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1.   Up/down stream barriers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2.   Conserved lands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3.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Habitat integrity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4.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Hydrologic capacity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5.   Impervious surfaces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6.   Land cover / Land Use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7.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Emergency Services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8.   Natural communities</a:t>
            </a:r>
          </a:p>
          <a:p>
            <a:pPr eaLnBrk="0" hangingPunct="0">
              <a:spcBef>
                <a:spcPct val="50000"/>
              </a:spcBef>
              <a:buFontTx/>
              <a:buAutoNum type="arabicPeriod" startAt="9"/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  Up / down stream habitat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4495800" y="895350"/>
            <a:ext cx="4191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10.   Quality of stream habitat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11.   Rare / endangered species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12.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Restoration Expense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13.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Severity / Age of barrier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14.   Species presence / absence 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15.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Stream flood risk</a:t>
            </a: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16.   Stream flow regime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17.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Town / State matching support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18.   Water quality</a:t>
            </a:r>
          </a:p>
        </p:txBody>
      </p:sp>
    </p:spTree>
    <p:extLst>
      <p:ext uri="{BB962C8B-B14F-4D97-AF65-F5344CB8AC3E}">
        <p14:creationId xmlns:p14="http://schemas.microsoft.com/office/powerpoint/2010/main" val="12337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3876" y="804231"/>
            <a:ext cx="7957887" cy="3693038"/>
            <a:chOff x="-4315449" y="454025"/>
            <a:chExt cx="12240249" cy="5359400"/>
          </a:xfrm>
        </p:grpSpPr>
        <p:sp>
          <p:nvSpPr>
            <p:cNvPr id="10" name="TextBox 9"/>
            <p:cNvSpPr txBox="1"/>
            <p:nvPr/>
          </p:nvSpPr>
          <p:spPr>
            <a:xfrm>
              <a:off x="-4315449" y="628072"/>
              <a:ext cx="4585658" cy="4287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u="sng" dirty="0">
                  <a:solidFill>
                    <a:srgbClr val="080808"/>
                  </a:solidFill>
                  <a:latin typeface="Calisto MT"/>
                  <a:ea typeface="ＭＳ Ｐゴシック" pitchFamily="-105" charset="-128"/>
                  <a:cs typeface="ＭＳ Ｐゴシック" pitchFamily="-105" charset="-128"/>
                </a:rPr>
                <a:t>Connectivity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080808"/>
                  </a:solidFill>
                  <a:latin typeface="Calisto MT"/>
                  <a:ea typeface="ＭＳ Ｐゴシック" pitchFamily="-105" charset="-128"/>
                  <a:cs typeface="ＭＳ Ｐゴシック" pitchFamily="-105" charset="-128"/>
                </a:rPr>
                <a:t>Depending on goals, which theoretical road-stream crossing upgrade would give you the most bang for the buck?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80808"/>
                </a:solidFill>
                <a:latin typeface="Calisto MT"/>
                <a:ea typeface="+mn-ea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718050" y="454025"/>
              <a:ext cx="277813" cy="1138238"/>
            </a:xfrm>
            <a:custGeom>
              <a:avLst/>
              <a:gdLst>
                <a:gd name="T0" fmla="*/ 199776 w 502354"/>
                <a:gd name="T1" fmla="*/ 0 h 1049866"/>
                <a:gd name="T2" fmla="*/ 274692 w 502354"/>
                <a:gd name="T3" fmla="*/ 477325 h 1049866"/>
                <a:gd name="T4" fmla="*/ 218505 w 502354"/>
                <a:gd name="T5" fmla="*/ 660913 h 1049866"/>
                <a:gd name="T6" fmla="*/ 31215 w 502354"/>
                <a:gd name="T7" fmla="*/ 807782 h 1049866"/>
                <a:gd name="T8" fmla="*/ 31215 w 502354"/>
                <a:gd name="T9" fmla="*/ 1064804 h 1049866"/>
                <a:gd name="T10" fmla="*/ 31215 w 502354"/>
                <a:gd name="T11" fmla="*/ 1138238 h 1049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2354" h="1049866">
                  <a:moveTo>
                    <a:pt x="361244" y="0"/>
                  </a:moveTo>
                  <a:cubicBezTo>
                    <a:pt x="426155" y="169333"/>
                    <a:pt x="491066" y="338666"/>
                    <a:pt x="496710" y="440266"/>
                  </a:cubicBezTo>
                  <a:cubicBezTo>
                    <a:pt x="502354" y="541866"/>
                    <a:pt x="468488" y="558800"/>
                    <a:pt x="395110" y="609600"/>
                  </a:cubicBezTo>
                  <a:cubicBezTo>
                    <a:pt x="321732" y="660400"/>
                    <a:pt x="112888" y="682977"/>
                    <a:pt x="56444" y="745066"/>
                  </a:cubicBezTo>
                  <a:cubicBezTo>
                    <a:pt x="0" y="807155"/>
                    <a:pt x="56444" y="982133"/>
                    <a:pt x="56444" y="982133"/>
                  </a:cubicBezTo>
                  <a:lnTo>
                    <a:pt x="56444" y="1049866"/>
                  </a:ln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6299200" y="1066800"/>
              <a:ext cx="539750" cy="2100263"/>
            </a:xfrm>
            <a:custGeom>
              <a:avLst/>
              <a:gdLst>
                <a:gd name="T0" fmla="*/ 373021 w 539044"/>
                <a:gd name="T1" fmla="*/ 0 h 2099733"/>
                <a:gd name="T2" fmla="*/ 220421 w 539044"/>
                <a:gd name="T3" fmla="*/ 203251 h 2099733"/>
                <a:gd name="T4" fmla="*/ 152600 w 539044"/>
                <a:gd name="T5" fmla="*/ 558941 h 2099733"/>
                <a:gd name="T6" fmla="*/ 322154 w 539044"/>
                <a:gd name="T7" fmla="*/ 863818 h 2099733"/>
                <a:gd name="T8" fmla="*/ 525621 w 539044"/>
                <a:gd name="T9" fmla="*/ 1236445 h 2099733"/>
                <a:gd name="T10" fmla="*/ 406932 w 539044"/>
                <a:gd name="T11" fmla="*/ 1642948 h 2099733"/>
                <a:gd name="T12" fmla="*/ 0 w 539044"/>
                <a:gd name="T13" fmla="*/ 2100263 h 20997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9044" h="2099733">
                  <a:moveTo>
                    <a:pt x="372533" y="0"/>
                  </a:moveTo>
                  <a:cubicBezTo>
                    <a:pt x="314677" y="55033"/>
                    <a:pt x="256822" y="110067"/>
                    <a:pt x="220133" y="203200"/>
                  </a:cubicBezTo>
                  <a:cubicBezTo>
                    <a:pt x="183444" y="296333"/>
                    <a:pt x="135467" y="448733"/>
                    <a:pt x="152400" y="558800"/>
                  </a:cubicBezTo>
                  <a:cubicBezTo>
                    <a:pt x="169333" y="668867"/>
                    <a:pt x="259644" y="750711"/>
                    <a:pt x="321733" y="863600"/>
                  </a:cubicBezTo>
                  <a:cubicBezTo>
                    <a:pt x="383822" y="976489"/>
                    <a:pt x="510822" y="1106311"/>
                    <a:pt x="524933" y="1236133"/>
                  </a:cubicBezTo>
                  <a:cubicBezTo>
                    <a:pt x="539044" y="1365955"/>
                    <a:pt x="493889" y="1498600"/>
                    <a:pt x="406400" y="1642533"/>
                  </a:cubicBezTo>
                  <a:cubicBezTo>
                    <a:pt x="318911" y="1786466"/>
                    <a:pt x="0" y="2099733"/>
                    <a:pt x="0" y="2099733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6738938" y="1150938"/>
              <a:ext cx="1185862" cy="949325"/>
            </a:xfrm>
            <a:custGeom>
              <a:avLst/>
              <a:gdLst>
                <a:gd name="T0" fmla="*/ 1185862 w 1185334"/>
                <a:gd name="T1" fmla="*/ 0 h 948266"/>
                <a:gd name="T2" fmla="*/ 982571 w 1185334"/>
                <a:gd name="T3" fmla="*/ 288187 h 948266"/>
                <a:gd name="T4" fmla="*/ 796222 w 1185334"/>
                <a:gd name="T5" fmla="*/ 355997 h 948266"/>
                <a:gd name="T6" fmla="*/ 508226 w 1185334"/>
                <a:gd name="T7" fmla="*/ 457711 h 948266"/>
                <a:gd name="T8" fmla="*/ 304936 w 1185334"/>
                <a:gd name="T9" fmla="*/ 610281 h 948266"/>
                <a:gd name="T10" fmla="*/ 0 w 1185334"/>
                <a:gd name="T11" fmla="*/ 949325 h 9482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5334" h="948266">
                  <a:moveTo>
                    <a:pt x="1185334" y="0"/>
                  </a:moveTo>
                  <a:cubicBezTo>
                    <a:pt x="1116189" y="114299"/>
                    <a:pt x="1047045" y="228599"/>
                    <a:pt x="982134" y="287866"/>
                  </a:cubicBezTo>
                  <a:cubicBezTo>
                    <a:pt x="917223" y="347133"/>
                    <a:pt x="795867" y="355600"/>
                    <a:pt x="795867" y="355600"/>
                  </a:cubicBezTo>
                  <a:cubicBezTo>
                    <a:pt x="716845" y="383822"/>
                    <a:pt x="589844" y="414867"/>
                    <a:pt x="508000" y="457200"/>
                  </a:cubicBezTo>
                  <a:cubicBezTo>
                    <a:pt x="426156" y="499533"/>
                    <a:pt x="389467" y="527756"/>
                    <a:pt x="304800" y="609600"/>
                  </a:cubicBezTo>
                  <a:cubicBezTo>
                    <a:pt x="220133" y="691444"/>
                    <a:pt x="0" y="948266"/>
                    <a:pt x="0" y="948266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298950" y="2500312"/>
              <a:ext cx="454025" cy="2066925"/>
            </a:xfrm>
            <a:custGeom>
              <a:avLst/>
              <a:gdLst>
                <a:gd name="T0" fmla="*/ 166382 w 454378"/>
                <a:gd name="T1" fmla="*/ 0 h 2065867"/>
                <a:gd name="T2" fmla="*/ 183301 w 454378"/>
                <a:gd name="T3" fmla="*/ 440492 h 2065867"/>
                <a:gd name="T4" fmla="*/ 64861 w 454378"/>
                <a:gd name="T5" fmla="*/ 830159 h 2065867"/>
                <a:gd name="T6" fmla="*/ 64861 w 454378"/>
                <a:gd name="T7" fmla="*/ 1406187 h 2065867"/>
                <a:gd name="T8" fmla="*/ 454025 w 454378"/>
                <a:gd name="T9" fmla="*/ 2066925 h 20658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4378" h="2065867">
                  <a:moveTo>
                    <a:pt x="166511" y="0"/>
                  </a:moveTo>
                  <a:cubicBezTo>
                    <a:pt x="183444" y="150989"/>
                    <a:pt x="200377" y="301978"/>
                    <a:pt x="183444" y="440267"/>
                  </a:cubicBezTo>
                  <a:cubicBezTo>
                    <a:pt x="166511" y="578556"/>
                    <a:pt x="84667" y="668867"/>
                    <a:pt x="64911" y="829734"/>
                  </a:cubicBezTo>
                  <a:cubicBezTo>
                    <a:pt x="45155" y="990601"/>
                    <a:pt x="0" y="1199445"/>
                    <a:pt x="64911" y="1405467"/>
                  </a:cubicBezTo>
                  <a:cubicBezTo>
                    <a:pt x="129822" y="1611489"/>
                    <a:pt x="454378" y="2065867"/>
                    <a:pt x="454378" y="2065867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779463" y="2928938"/>
              <a:ext cx="2235200" cy="652462"/>
            </a:xfrm>
            <a:custGeom>
              <a:avLst/>
              <a:gdLst>
                <a:gd name="T0" fmla="*/ 0 w 2235200"/>
                <a:gd name="T1" fmla="*/ 0 h 651933"/>
                <a:gd name="T2" fmla="*/ 338667 w 2235200"/>
                <a:gd name="T3" fmla="*/ 355889 h 651933"/>
                <a:gd name="T4" fmla="*/ 677334 w 2235200"/>
                <a:gd name="T5" fmla="*/ 406730 h 651933"/>
                <a:gd name="T6" fmla="*/ 1049867 w 2235200"/>
                <a:gd name="T7" fmla="*/ 576200 h 651933"/>
                <a:gd name="T8" fmla="*/ 1456267 w 2235200"/>
                <a:gd name="T9" fmla="*/ 610095 h 651933"/>
                <a:gd name="T10" fmla="*/ 2235200 w 2235200"/>
                <a:gd name="T11" fmla="*/ 321994 h 6519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5200" h="651933">
                  <a:moveTo>
                    <a:pt x="0" y="0"/>
                  </a:moveTo>
                  <a:cubicBezTo>
                    <a:pt x="112889" y="143933"/>
                    <a:pt x="225778" y="287867"/>
                    <a:pt x="338667" y="355600"/>
                  </a:cubicBezTo>
                  <a:cubicBezTo>
                    <a:pt x="451556" y="423333"/>
                    <a:pt x="558801" y="369711"/>
                    <a:pt x="677334" y="406400"/>
                  </a:cubicBezTo>
                  <a:cubicBezTo>
                    <a:pt x="795867" y="443089"/>
                    <a:pt x="920045" y="541866"/>
                    <a:pt x="1049867" y="575733"/>
                  </a:cubicBezTo>
                  <a:cubicBezTo>
                    <a:pt x="1179689" y="609600"/>
                    <a:pt x="1258712" y="651933"/>
                    <a:pt x="1456267" y="609600"/>
                  </a:cubicBezTo>
                  <a:cubicBezTo>
                    <a:pt x="1653822" y="567267"/>
                    <a:pt x="2235200" y="321733"/>
                    <a:pt x="2235200" y="321733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965200" y="1135063"/>
              <a:ext cx="841375" cy="752475"/>
            </a:xfrm>
            <a:custGeom>
              <a:avLst/>
              <a:gdLst>
                <a:gd name="T0" fmla="*/ 0 w 841023"/>
                <a:gd name="T1" fmla="*/ 0 h 753533"/>
                <a:gd name="T2" fmla="*/ 287987 w 841023"/>
                <a:gd name="T3" fmla="*/ 169095 h 753533"/>
                <a:gd name="T4" fmla="*/ 389630 w 841023"/>
                <a:gd name="T5" fmla="*/ 321281 h 753533"/>
                <a:gd name="T6" fmla="*/ 525153 w 841023"/>
                <a:gd name="T7" fmla="*/ 558015 h 753533"/>
                <a:gd name="T8" fmla="*/ 796200 w 841023"/>
                <a:gd name="T9" fmla="*/ 727111 h 753533"/>
                <a:gd name="T10" fmla="*/ 796200 w 841023"/>
                <a:gd name="T11" fmla="*/ 710201 h 7535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1023" h="753533">
                  <a:moveTo>
                    <a:pt x="0" y="0"/>
                  </a:moveTo>
                  <a:cubicBezTo>
                    <a:pt x="111478" y="57855"/>
                    <a:pt x="222956" y="115711"/>
                    <a:pt x="287867" y="169333"/>
                  </a:cubicBezTo>
                  <a:cubicBezTo>
                    <a:pt x="352778" y="222955"/>
                    <a:pt x="349956" y="256822"/>
                    <a:pt x="389467" y="321733"/>
                  </a:cubicBezTo>
                  <a:cubicBezTo>
                    <a:pt x="428978" y="386644"/>
                    <a:pt x="457200" y="491067"/>
                    <a:pt x="524933" y="558800"/>
                  </a:cubicBezTo>
                  <a:cubicBezTo>
                    <a:pt x="592666" y="626533"/>
                    <a:pt x="750711" y="702733"/>
                    <a:pt x="795867" y="728133"/>
                  </a:cubicBezTo>
                  <a:cubicBezTo>
                    <a:pt x="841023" y="753533"/>
                    <a:pt x="795867" y="711200"/>
                    <a:pt x="795867" y="71120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894138" y="660400"/>
              <a:ext cx="863600" cy="947738"/>
            </a:xfrm>
            <a:custGeom>
              <a:avLst/>
              <a:gdLst>
                <a:gd name="T0" fmla="*/ 0 w 863600"/>
                <a:gd name="T1" fmla="*/ 0 h 948267"/>
                <a:gd name="T2" fmla="*/ 135466 w 863600"/>
                <a:gd name="T3" fmla="*/ 406173 h 948267"/>
                <a:gd name="T4" fmla="*/ 406400 w 863600"/>
                <a:gd name="T5" fmla="*/ 609260 h 948267"/>
                <a:gd name="T6" fmla="*/ 728133 w 863600"/>
                <a:gd name="T7" fmla="*/ 896966 h 948267"/>
                <a:gd name="T8" fmla="*/ 863600 w 863600"/>
                <a:gd name="T9" fmla="*/ 913890 h 948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3600" h="948267">
                  <a:moveTo>
                    <a:pt x="0" y="0"/>
                  </a:moveTo>
                  <a:cubicBezTo>
                    <a:pt x="33866" y="152400"/>
                    <a:pt x="67733" y="304800"/>
                    <a:pt x="135466" y="406400"/>
                  </a:cubicBezTo>
                  <a:cubicBezTo>
                    <a:pt x="203199" y="508000"/>
                    <a:pt x="307622" y="527756"/>
                    <a:pt x="406400" y="609600"/>
                  </a:cubicBezTo>
                  <a:cubicBezTo>
                    <a:pt x="505178" y="691444"/>
                    <a:pt x="651933" y="846667"/>
                    <a:pt x="728133" y="897467"/>
                  </a:cubicBezTo>
                  <a:cubicBezTo>
                    <a:pt x="804333" y="948267"/>
                    <a:pt x="863600" y="914400"/>
                    <a:pt x="863600" y="914400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741863" y="1574800"/>
              <a:ext cx="1574800" cy="1608138"/>
            </a:xfrm>
            <a:custGeom>
              <a:avLst/>
              <a:gdLst>
                <a:gd name="T0" fmla="*/ 0 w 1574800"/>
                <a:gd name="T1" fmla="*/ 0 h 1608667"/>
                <a:gd name="T2" fmla="*/ 203200 w 1574800"/>
                <a:gd name="T3" fmla="*/ 152350 h 1608667"/>
                <a:gd name="T4" fmla="*/ 524934 w 1574800"/>
                <a:gd name="T5" fmla="*/ 372410 h 1608667"/>
                <a:gd name="T6" fmla="*/ 677334 w 1574800"/>
                <a:gd name="T7" fmla="*/ 744822 h 1608667"/>
                <a:gd name="T8" fmla="*/ 914400 w 1574800"/>
                <a:gd name="T9" fmla="*/ 1049522 h 1608667"/>
                <a:gd name="T10" fmla="*/ 1286934 w 1574800"/>
                <a:gd name="T11" fmla="*/ 1320366 h 1608667"/>
                <a:gd name="T12" fmla="*/ 1574800 w 1574800"/>
                <a:gd name="T13" fmla="*/ 1608138 h 16086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4800" h="1608667">
                  <a:moveTo>
                    <a:pt x="0" y="0"/>
                  </a:moveTo>
                  <a:cubicBezTo>
                    <a:pt x="57855" y="45155"/>
                    <a:pt x="115711" y="90311"/>
                    <a:pt x="203200" y="152400"/>
                  </a:cubicBezTo>
                  <a:cubicBezTo>
                    <a:pt x="290689" y="214489"/>
                    <a:pt x="445912" y="273755"/>
                    <a:pt x="524934" y="372533"/>
                  </a:cubicBezTo>
                  <a:cubicBezTo>
                    <a:pt x="603956" y="471311"/>
                    <a:pt x="612423" y="632178"/>
                    <a:pt x="677334" y="745067"/>
                  </a:cubicBezTo>
                  <a:cubicBezTo>
                    <a:pt x="742245" y="857956"/>
                    <a:pt x="812800" y="953912"/>
                    <a:pt x="914400" y="1049867"/>
                  </a:cubicBezTo>
                  <a:cubicBezTo>
                    <a:pt x="1016000" y="1145823"/>
                    <a:pt x="1176867" y="1227667"/>
                    <a:pt x="1286934" y="1320800"/>
                  </a:cubicBezTo>
                  <a:cubicBezTo>
                    <a:pt x="1397001" y="1413933"/>
                    <a:pt x="1574800" y="1608667"/>
                    <a:pt x="1574800" y="1608667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34063" y="3167063"/>
              <a:ext cx="465137" cy="1844675"/>
            </a:xfrm>
            <a:custGeom>
              <a:avLst/>
              <a:gdLst>
                <a:gd name="T0" fmla="*/ 465137 w 465667"/>
                <a:gd name="T1" fmla="*/ 0 h 1845734"/>
                <a:gd name="T2" fmla="*/ 59200 w 465667"/>
                <a:gd name="T3" fmla="*/ 423091 h 1845734"/>
                <a:gd name="T4" fmla="*/ 109942 w 465667"/>
                <a:gd name="T5" fmla="*/ 778487 h 1845734"/>
                <a:gd name="T6" fmla="*/ 177598 w 465667"/>
                <a:gd name="T7" fmla="*/ 1083112 h 1845734"/>
                <a:gd name="T8" fmla="*/ 160684 w 465667"/>
                <a:gd name="T9" fmla="*/ 1489279 h 1845734"/>
                <a:gd name="T10" fmla="*/ 346739 w 465667"/>
                <a:gd name="T11" fmla="*/ 1844675 h 18457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5667" h="1845734">
                  <a:moveTo>
                    <a:pt x="465667" y="0"/>
                  </a:moveTo>
                  <a:cubicBezTo>
                    <a:pt x="292100" y="146756"/>
                    <a:pt x="118534" y="293512"/>
                    <a:pt x="59267" y="423334"/>
                  </a:cubicBezTo>
                  <a:cubicBezTo>
                    <a:pt x="0" y="553156"/>
                    <a:pt x="90312" y="668867"/>
                    <a:pt x="110067" y="778934"/>
                  </a:cubicBezTo>
                  <a:cubicBezTo>
                    <a:pt x="129823" y="889001"/>
                    <a:pt x="169333" y="965201"/>
                    <a:pt x="177800" y="1083734"/>
                  </a:cubicBezTo>
                  <a:cubicBezTo>
                    <a:pt x="186267" y="1202267"/>
                    <a:pt x="132645" y="1363134"/>
                    <a:pt x="160867" y="1490134"/>
                  </a:cubicBezTo>
                  <a:cubicBezTo>
                    <a:pt x="189089" y="1617134"/>
                    <a:pt x="313267" y="1786467"/>
                    <a:pt x="347134" y="1845734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727200" y="1846263"/>
              <a:ext cx="1303338" cy="1422400"/>
            </a:xfrm>
            <a:custGeom>
              <a:avLst/>
              <a:gdLst>
                <a:gd name="T0" fmla="*/ 0 w 1303867"/>
                <a:gd name="T1" fmla="*/ 0 h 1422400"/>
                <a:gd name="T2" fmla="*/ 169264 w 1303867"/>
                <a:gd name="T3" fmla="*/ 152400 h 1422400"/>
                <a:gd name="T4" fmla="*/ 321602 w 1303867"/>
                <a:gd name="T5" fmla="*/ 423334 h 1422400"/>
                <a:gd name="T6" fmla="*/ 727838 w 1303867"/>
                <a:gd name="T7" fmla="*/ 660400 h 1422400"/>
                <a:gd name="T8" fmla="*/ 1032514 w 1303867"/>
                <a:gd name="T9" fmla="*/ 897467 h 1422400"/>
                <a:gd name="T10" fmla="*/ 1303338 w 1303867"/>
                <a:gd name="T11" fmla="*/ 1422400 h 1422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03867" h="1422400">
                  <a:moveTo>
                    <a:pt x="0" y="0"/>
                  </a:moveTo>
                  <a:cubicBezTo>
                    <a:pt x="57855" y="40922"/>
                    <a:pt x="115711" y="81844"/>
                    <a:pt x="169333" y="152400"/>
                  </a:cubicBezTo>
                  <a:cubicBezTo>
                    <a:pt x="222955" y="222956"/>
                    <a:pt x="228600" y="338667"/>
                    <a:pt x="321733" y="423334"/>
                  </a:cubicBezTo>
                  <a:cubicBezTo>
                    <a:pt x="414866" y="508001"/>
                    <a:pt x="609600" y="581378"/>
                    <a:pt x="728133" y="660400"/>
                  </a:cubicBezTo>
                  <a:cubicBezTo>
                    <a:pt x="846666" y="739422"/>
                    <a:pt x="936977" y="770467"/>
                    <a:pt x="1032933" y="897467"/>
                  </a:cubicBezTo>
                  <a:cubicBezTo>
                    <a:pt x="1128889" y="1024467"/>
                    <a:pt x="1303867" y="1422400"/>
                    <a:pt x="1303867" y="142240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4663" y="3251200"/>
              <a:ext cx="1727200" cy="1403350"/>
            </a:xfrm>
            <a:custGeom>
              <a:avLst/>
              <a:gdLst>
                <a:gd name="T0" fmla="*/ 0 w 1727200"/>
                <a:gd name="T1" fmla="*/ 0 h 1402645"/>
                <a:gd name="T2" fmla="*/ 118534 w 1727200"/>
                <a:gd name="T3" fmla="*/ 220244 h 1402645"/>
                <a:gd name="T4" fmla="*/ 254000 w 1727200"/>
                <a:gd name="T5" fmla="*/ 542139 h 1402645"/>
                <a:gd name="T6" fmla="*/ 457200 w 1727200"/>
                <a:gd name="T7" fmla="*/ 880976 h 1402645"/>
                <a:gd name="T8" fmla="*/ 829734 w 1727200"/>
                <a:gd name="T9" fmla="*/ 1067336 h 1402645"/>
                <a:gd name="T10" fmla="*/ 1253067 w 1727200"/>
                <a:gd name="T11" fmla="*/ 1355348 h 1402645"/>
                <a:gd name="T12" fmla="*/ 1727200 w 1727200"/>
                <a:gd name="T13" fmla="*/ 1355348 h 14026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27200" h="1402645">
                  <a:moveTo>
                    <a:pt x="0" y="0"/>
                  </a:moveTo>
                  <a:cubicBezTo>
                    <a:pt x="38100" y="64911"/>
                    <a:pt x="76201" y="129822"/>
                    <a:pt x="118534" y="220133"/>
                  </a:cubicBezTo>
                  <a:cubicBezTo>
                    <a:pt x="160867" y="310444"/>
                    <a:pt x="197556" y="431800"/>
                    <a:pt x="254000" y="541867"/>
                  </a:cubicBezTo>
                  <a:cubicBezTo>
                    <a:pt x="310444" y="651934"/>
                    <a:pt x="361245" y="793044"/>
                    <a:pt x="457200" y="880533"/>
                  </a:cubicBezTo>
                  <a:cubicBezTo>
                    <a:pt x="553155" y="968022"/>
                    <a:pt x="697090" y="987778"/>
                    <a:pt x="829734" y="1066800"/>
                  </a:cubicBezTo>
                  <a:cubicBezTo>
                    <a:pt x="962379" y="1145822"/>
                    <a:pt x="1103489" y="1306689"/>
                    <a:pt x="1253067" y="1354667"/>
                  </a:cubicBezTo>
                  <a:cubicBezTo>
                    <a:pt x="1402645" y="1402645"/>
                    <a:pt x="1727200" y="1354667"/>
                    <a:pt x="1727200" y="1354667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706938" y="4605338"/>
              <a:ext cx="3148012" cy="1208087"/>
            </a:xfrm>
            <a:custGeom>
              <a:avLst/>
              <a:gdLst>
                <a:gd name="T0" fmla="*/ 0 w 3146777"/>
                <a:gd name="T1" fmla="*/ 0 h 1207911"/>
                <a:gd name="T2" fmla="*/ 965579 w 3146777"/>
                <a:gd name="T3" fmla="*/ 169358 h 1207911"/>
                <a:gd name="T4" fmla="*/ 1643178 w 3146777"/>
                <a:gd name="T5" fmla="*/ 508074 h 1207911"/>
                <a:gd name="T6" fmla="*/ 2236077 w 3146777"/>
                <a:gd name="T7" fmla="*/ 914533 h 1207911"/>
                <a:gd name="T8" fmla="*/ 3015316 w 3146777"/>
                <a:gd name="T9" fmla="*/ 1168570 h 1207911"/>
                <a:gd name="T10" fmla="*/ 3032256 w 3146777"/>
                <a:gd name="T11" fmla="*/ 1151634 h 12079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46777" h="1207911">
                  <a:moveTo>
                    <a:pt x="0" y="0"/>
                  </a:moveTo>
                  <a:cubicBezTo>
                    <a:pt x="345722" y="42333"/>
                    <a:pt x="691445" y="84666"/>
                    <a:pt x="965200" y="169333"/>
                  </a:cubicBezTo>
                  <a:cubicBezTo>
                    <a:pt x="1238955" y="254000"/>
                    <a:pt x="1430867" y="383822"/>
                    <a:pt x="1642533" y="508000"/>
                  </a:cubicBezTo>
                  <a:cubicBezTo>
                    <a:pt x="1854199" y="632178"/>
                    <a:pt x="2006600" y="804333"/>
                    <a:pt x="2235200" y="914400"/>
                  </a:cubicBezTo>
                  <a:cubicBezTo>
                    <a:pt x="2463800" y="1024467"/>
                    <a:pt x="2881489" y="1128889"/>
                    <a:pt x="3014133" y="1168400"/>
                  </a:cubicBezTo>
                  <a:cubicBezTo>
                    <a:pt x="3146777" y="1207911"/>
                    <a:pt x="3031066" y="1151466"/>
                    <a:pt x="3031066" y="1151466"/>
                  </a:cubicBez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>
                <a:solidFill>
                  <a:srgbClr val="080808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31334" y="1899763"/>
            <a:ext cx="95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U/S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Miles = 0.5</a:t>
            </a:r>
          </a:p>
        </p:txBody>
      </p:sp>
      <p:sp>
        <p:nvSpPr>
          <p:cNvPr id="3" name="Freeform 2"/>
          <p:cNvSpPr/>
          <p:nvPr/>
        </p:nvSpPr>
        <p:spPr>
          <a:xfrm>
            <a:off x="2971800" y="3408696"/>
            <a:ext cx="5953125" cy="839454"/>
          </a:xfrm>
          <a:custGeom>
            <a:avLst/>
            <a:gdLst>
              <a:gd name="connsiteX0" fmla="*/ 0 w 5953125"/>
              <a:gd name="connsiteY0" fmla="*/ 839454 h 839454"/>
              <a:gd name="connsiteX1" fmla="*/ 1971675 w 5953125"/>
              <a:gd name="connsiteY1" fmla="*/ 48879 h 839454"/>
              <a:gd name="connsiteX2" fmla="*/ 5953125 w 5953125"/>
              <a:gd name="connsiteY2" fmla="*/ 96504 h 83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3125" h="839454">
                <a:moveTo>
                  <a:pt x="0" y="839454"/>
                </a:moveTo>
                <a:cubicBezTo>
                  <a:pt x="489743" y="506079"/>
                  <a:pt x="979487" y="172704"/>
                  <a:pt x="1971675" y="48879"/>
                </a:cubicBezTo>
                <a:cubicBezTo>
                  <a:pt x="2963863" y="-74946"/>
                  <a:pt x="5354638" y="72691"/>
                  <a:pt x="5953125" y="96504"/>
                </a:cubicBezTo>
              </a:path>
            </a:pathLst>
          </a:custGeom>
          <a:noFill/>
          <a:ln w="95250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 rot="8364756">
            <a:off x="5487179" y="3293751"/>
            <a:ext cx="401297" cy="230006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10382584">
            <a:off x="6087254" y="3284226"/>
            <a:ext cx="401297" cy="230006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10800000">
            <a:off x="7017927" y="3294244"/>
            <a:ext cx="401297" cy="230006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74846" y="1137838"/>
            <a:ext cx="95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U/S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Miles = 2.0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77541" y="1290238"/>
            <a:ext cx="957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U/S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Miles = 4.5</a:t>
            </a:r>
          </a:p>
        </p:txBody>
      </p:sp>
      <p:sp>
        <p:nvSpPr>
          <p:cNvPr id="28" name="Shape 892"/>
          <p:cNvSpPr txBox="1">
            <a:spLocks noGrp="1"/>
          </p:cNvSpPr>
          <p:nvPr>
            <p:ph type="title"/>
          </p:nvPr>
        </p:nvSpPr>
        <p:spPr>
          <a:xfrm>
            <a:off x="304801" y="361950"/>
            <a:ext cx="7619999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Expectations of Received</a:t>
            </a:r>
            <a:r>
              <a:rPr lang="en-US" sz="2400" b="0" i="0" u="none" strike="noStrike" cap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Funding</a:t>
            </a:r>
          </a:p>
        </p:txBody>
      </p:sp>
      <p:sp>
        <p:nvSpPr>
          <p:cNvPr id="29" name="TextBox 28"/>
          <p:cNvSpPr txBox="1"/>
          <p:nvPr/>
        </p:nvSpPr>
        <p:spPr>
          <a:xfrm rot="19704600">
            <a:off x="2914183" y="4018736"/>
            <a:ext cx="957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bg1">
                    <a:lumMod val="65000"/>
                  </a:schemeClr>
                </a:solidFill>
              </a:rPr>
              <a:t>River Road</a:t>
            </a:r>
          </a:p>
        </p:txBody>
      </p:sp>
    </p:spTree>
    <p:extLst>
      <p:ext uri="{BB962C8B-B14F-4D97-AF65-F5344CB8AC3E}">
        <p14:creationId xmlns:p14="http://schemas.microsoft.com/office/powerpoint/2010/main" val="37232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892"/>
          <p:cNvSpPr txBox="1">
            <a:spLocks noGrp="1"/>
          </p:cNvSpPr>
          <p:nvPr>
            <p:ph type="title"/>
          </p:nvPr>
        </p:nvSpPr>
        <p:spPr>
          <a:xfrm>
            <a:off x="304801" y="361950"/>
            <a:ext cx="7619999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the Case for Funds Requested</a:t>
            </a:r>
            <a:endParaRPr lang="en-US" sz="2400" b="0" i="0" u="none" strike="noStrike" cap="none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738" r="23412" b="1834"/>
          <a:stretch/>
        </p:blipFill>
        <p:spPr bwMode="auto">
          <a:xfrm>
            <a:off x="4496765" y="840808"/>
            <a:ext cx="4647235" cy="386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893"/>
          <p:cNvSpPr txBox="1">
            <a:spLocks/>
          </p:cNvSpPr>
          <p:nvPr/>
        </p:nvSpPr>
        <p:spPr>
          <a:xfrm>
            <a:off x="198730" y="1047750"/>
            <a:ext cx="4298035" cy="3276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80808"/>
              </a:buClr>
              <a:buSzPct val="100000"/>
              <a:buNone/>
            </a:pPr>
            <a:r>
              <a:rPr lang="en-US" b="1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Outline the site’s benefits</a:t>
            </a:r>
          </a:p>
          <a:p>
            <a:pPr>
              <a:spcBef>
                <a:spcPts val="400"/>
              </a:spcBef>
              <a:spcAft>
                <a:spcPts val="600"/>
              </a:spcAft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 access to emergency services</a:t>
            </a:r>
          </a:p>
          <a:p>
            <a:pPr>
              <a:spcBef>
                <a:spcPts val="400"/>
              </a:spcBef>
              <a:spcAft>
                <a:spcPts val="600"/>
              </a:spcAft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Reduced long term maintenance expenses</a:t>
            </a:r>
          </a:p>
          <a:p>
            <a:pPr>
              <a:spcBef>
                <a:spcPts val="400"/>
              </a:spcBef>
              <a:spcAft>
                <a:spcPts val="600"/>
              </a:spcAft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Reconnected aquatic / terrestrial habitat</a:t>
            </a:r>
          </a:p>
          <a:p>
            <a:pPr>
              <a:spcBef>
                <a:spcPts val="400"/>
              </a:spcBef>
              <a:spcAft>
                <a:spcPts val="600"/>
              </a:spcAft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Protection of wetlands and other natural communities</a:t>
            </a:r>
          </a:p>
          <a:p>
            <a:pPr>
              <a:spcBef>
                <a:spcPts val="400"/>
              </a:spcBef>
              <a:spcAft>
                <a:spcPts val="600"/>
              </a:spcAft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Focus should be on addressing the funder’s  targeted interests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62" y="1352550"/>
            <a:ext cx="368476" cy="5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82" y="3333750"/>
            <a:ext cx="457200" cy="23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65512"/>
            <a:ext cx="436474" cy="28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1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>
            <a:spLocks noGrp="1"/>
          </p:cNvSpPr>
          <p:nvPr>
            <p:ph type="body" idx="1"/>
          </p:nvPr>
        </p:nvSpPr>
        <p:spPr>
          <a:xfrm>
            <a:off x="304800" y="742950"/>
            <a:ext cx="8756906" cy="440055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80808"/>
              </a:buClr>
              <a:buSzPct val="100000"/>
              <a:buNone/>
            </a:pPr>
            <a:r>
              <a:rPr lang="en-US" sz="1800" b="1" i="0" u="sng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Assemble a technical team to support project</a:t>
            </a:r>
            <a:r>
              <a:rPr lang="en-US" sz="1800" b="0" i="0" u="none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914400" lvl="4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0" i="0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a conceptual plan</a:t>
            </a:r>
            <a:r>
              <a:rPr lang="en-US" sz="1800" b="0" i="0" u="none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(~$5k)</a:t>
            </a:r>
          </a:p>
          <a:p>
            <a:pPr marL="13716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30 % design plan for initial cost estimates – used to solicit grant funding</a:t>
            </a:r>
          </a:p>
          <a:p>
            <a:pPr marL="13716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collect: hydrology, hydraulics, geo-technical</a:t>
            </a:r>
          </a:p>
          <a:p>
            <a:pPr marL="914400" lvl="4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b="0" i="0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 engineering </a:t>
            </a:r>
            <a:r>
              <a:rPr lang="en-US" sz="1800" b="0" i="0" strike="noStrike" cap="none" dirty="0" err="1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planset</a:t>
            </a:r>
            <a:r>
              <a:rPr lang="en-US" sz="1800" b="0" i="0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(~$15k-30k)</a:t>
            </a:r>
          </a:p>
          <a:p>
            <a:pPr marL="13716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finalize designs for accurate funding needs</a:t>
            </a:r>
          </a:p>
          <a:p>
            <a:pPr marL="13716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a detailed cost estimate for bidding</a:t>
            </a:r>
          </a:p>
          <a:p>
            <a:pPr marL="914400" lvl="4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review funding opportunities </a:t>
            </a:r>
          </a:p>
          <a:p>
            <a:pPr marL="13716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 list of grants, $’s needed, timeline</a:t>
            </a:r>
          </a:p>
          <a:p>
            <a:pPr marL="1028700" lvl="6" indent="0">
              <a:spcBef>
                <a:spcPts val="0"/>
              </a:spcBef>
              <a:buClr>
                <a:srgbClr val="080808"/>
              </a:buClr>
              <a:buSzPct val="100000"/>
              <a:buNone/>
            </a:pPr>
            <a:endParaRPr lang="en-US" sz="1800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Clr>
                <a:srgbClr val="080808"/>
              </a:buClr>
              <a:buSzPct val="100000"/>
              <a:buNone/>
            </a:pPr>
            <a:r>
              <a:rPr lang="en-US" sz="1800" b="1" u="sng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Permitting</a:t>
            </a: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9144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be </a:t>
            </a:r>
            <a:r>
              <a:rPr lang="en-US" sz="1800" u="sng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completed internally</a:t>
            </a:r>
          </a:p>
          <a:p>
            <a:pPr marL="9144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Arial"/>
              <a:buChar char="•"/>
            </a:pPr>
            <a:r>
              <a:rPr lang="en-US" sz="1800" u="sng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 partnerships</a:t>
            </a: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state and federal agencies</a:t>
            </a:r>
          </a:p>
          <a:p>
            <a:pPr marL="914400" lvl="6" indent="-342900">
              <a:spcBef>
                <a:spcPts val="0"/>
              </a:spcBef>
              <a:buClr>
                <a:srgbClr val="080808"/>
              </a:buClr>
              <a:buSzPct val="100000"/>
              <a:buFont typeface="Arial"/>
              <a:buChar char="•"/>
            </a:pPr>
            <a:r>
              <a:rPr lang="en-US" sz="18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should be able to submit as a </a:t>
            </a:r>
            <a:r>
              <a:rPr lang="en-US" sz="1800" u="sng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“restoration” project</a:t>
            </a:r>
          </a:p>
          <a:p>
            <a:pPr marL="0" marR="0" lvl="0" indent="0" algn="l" rtl="0">
              <a:spcBef>
                <a:spcPts val="0"/>
              </a:spcBef>
              <a:buClr>
                <a:srgbClr val="535353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hape 892"/>
          <p:cNvSpPr txBox="1">
            <a:spLocks noGrp="1"/>
          </p:cNvSpPr>
          <p:nvPr>
            <p:ph type="title"/>
          </p:nvPr>
        </p:nvSpPr>
        <p:spPr>
          <a:xfrm>
            <a:off x="219382" y="292510"/>
            <a:ext cx="7343466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Both Community &amp; Technical</a:t>
            </a:r>
            <a:r>
              <a:rPr lang="en-US" sz="2400" b="0" i="0" u="none" strike="noStrike" cap="none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Team</a:t>
            </a:r>
          </a:p>
        </p:txBody>
      </p:sp>
      <p:pic>
        <p:nvPicPr>
          <p:cNvPr id="4099" name="Picture 3" descr="C:\Users\Colin.Lawson\Desktop\Ga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85950"/>
            <a:ext cx="1947863" cy="28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92"/>
          <p:cNvSpPr txBox="1">
            <a:spLocks noGrp="1"/>
          </p:cNvSpPr>
          <p:nvPr>
            <p:ph type="title"/>
          </p:nvPr>
        </p:nvSpPr>
        <p:spPr>
          <a:xfrm>
            <a:off x="275541" y="361950"/>
            <a:ext cx="7619999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Completing a Project!</a:t>
            </a:r>
            <a:endParaRPr lang="en-US" sz="2400" b="0" i="0" u="none" strike="noStrike" cap="none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4857750"/>
            <a:ext cx="2895600" cy="273844"/>
          </a:xfrm>
        </p:spPr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4888706"/>
            <a:ext cx="685800" cy="254794"/>
          </a:xfrm>
        </p:spPr>
        <p:txBody>
          <a:bodyPr/>
          <a:lstStyle/>
          <a:p>
            <a:fld id="{97CF7042-B465-4730-800E-86D0EFD089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6" y="867269"/>
            <a:ext cx="3655384" cy="2743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"/>
          <a:stretch/>
        </p:blipFill>
        <p:spPr bwMode="auto">
          <a:xfrm>
            <a:off x="4114800" y="1962150"/>
            <a:ext cx="4742953" cy="2743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2418" y="361991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8683" y="1592818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</a:p>
        </p:txBody>
      </p:sp>
      <p:pic>
        <p:nvPicPr>
          <p:cNvPr id="12" name="Picture 5" descr="Image result for new hampsh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819150"/>
            <a:ext cx="1414462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8610600" y="1794510"/>
            <a:ext cx="91440" cy="91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"/>
          <p:cNvSpPr txBox="1"/>
          <p:nvPr/>
        </p:nvSpPr>
        <p:spPr>
          <a:xfrm>
            <a:off x="4343400" y="895350"/>
            <a:ext cx="4029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Hale Hill Road, Swanzey, NH ~ 2016 Construction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Re-opened 10 miles of interconnected habitat</a:t>
            </a:r>
          </a:p>
        </p:txBody>
      </p:sp>
    </p:spTree>
    <p:extLst>
      <p:ext uri="{BB962C8B-B14F-4D97-AF65-F5344CB8AC3E}">
        <p14:creationId xmlns:p14="http://schemas.microsoft.com/office/powerpoint/2010/main" val="2584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123" name="Picture 3" descr="C:\Users\Colin.Lawson\Documents\1_TU\1_Active_Projects\1_NECP_Watersheds\1_NECP_Projects\Ashuelot_River\1_Projects\1_Falls_Bk_Restoration\Construction_Falls_Bk\Photos_Construction\GabeBolin_oversees_the_construction_072116_Thel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41095"/>
            <a:ext cx="5080000" cy="3810000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olin.Lawson\Documents\1_TU\1_Active_Projects\1_NECP_Watersheds\1_NECP_Projects\Ashuelot_River\1_Projects\1_Falls_Bk_Restoration\Photos\Photos_Culvert\K5_SE_829_Road_vi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05150"/>
            <a:ext cx="2438400" cy="1828800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893"/>
          <p:cNvSpPr txBox="1">
            <a:spLocks/>
          </p:cNvSpPr>
          <p:nvPr/>
        </p:nvSpPr>
        <p:spPr>
          <a:xfrm>
            <a:off x="5410200" y="826313"/>
            <a:ext cx="3657600" cy="1714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80808"/>
              </a:buClr>
              <a:buSzPct val="100000"/>
              <a:buNone/>
            </a:pPr>
            <a:r>
              <a:rPr lang="en-US" sz="1400" b="1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does take time to bring the pieces together: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project team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commitment from the town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 design review / plans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cost estimates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funding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permits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contractors</a:t>
            </a:r>
          </a:p>
          <a:p>
            <a:pPr>
              <a:spcBef>
                <a:spcPts val="0"/>
              </a:spcBef>
              <a:buClr>
                <a:srgbClr val="080808"/>
              </a:buClr>
              <a:buSzPct val="100000"/>
              <a:buFont typeface="Arial" pitchFamily="34" charset="0"/>
              <a:buChar char="•"/>
            </a:pPr>
            <a:r>
              <a:rPr lang="en-US" sz="1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the list goes on and on and on…</a:t>
            </a:r>
          </a:p>
        </p:txBody>
      </p:sp>
      <p:sp>
        <p:nvSpPr>
          <p:cNvPr id="9" name="Shape 892"/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7924800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Construction Window</a:t>
            </a:r>
            <a:endParaRPr lang="en-US" sz="24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04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5956"/>
            <a:ext cx="8229600" cy="6477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all about the Project Team ~ you can create a great all inclusive restoration</a:t>
            </a: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7" name="Picture 2" descr="C:\Users\Colin.Lawson\Documents\1_TU\1_Active_Projects\1_NECP_Watersheds\1_NECP_Projects\Ashuelot_River\1_Projects\1_Falls_Bk_Restoration\Photos\Photos_Planting\Falls_Bk_Planting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76551"/>
            <a:ext cx="2651760" cy="1767673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olin.Lawson\Documents\1_TU\1_Active_Projects\1_NECP_Watersheds\1_NECP_Projects\Ashuelot_River\1_Projects\1_Falls_Bk_Restoration\Photos\Photos_Planting\Falls_Bk_Planting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51301"/>
            <a:ext cx="2651760" cy="1767920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olin.Lawson\Documents\1_TU\1_Active_Projects\1_NECP_Watersheds\1_NECP_Projects\Ashuelot_River\1_Projects\1_Falls_Bk_Restoration\Photos\Photos_Planting\Falls_Bk_Planting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5" y="1047750"/>
            <a:ext cx="5211845" cy="3474720"/>
          </a:xfrm>
          <a:prstGeom prst="rect">
            <a:avLst/>
          </a:prstGeom>
          <a:noFill/>
          <a:ln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16198318-EAF9-4CF6-80A7-C1067E40D9FF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29806"/>
            <a:ext cx="8229600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Falls Brook Project ~ Grants = $170,000 / Town = $20,000 / In-kind Services = $30,000 …</a:t>
            </a:r>
          </a:p>
        </p:txBody>
      </p:sp>
    </p:spTree>
    <p:extLst>
      <p:ext uri="{BB962C8B-B14F-4D97-AF65-F5344CB8AC3E}">
        <p14:creationId xmlns:p14="http://schemas.microsoft.com/office/powerpoint/2010/main" val="35801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063" y="923427"/>
            <a:ext cx="4764506" cy="32003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Fish and Wildlife Foundation, Forest and Rivers Fund (received)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 of Ecological Restoration Culvert Replacement Municipal Assistance (sought)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 of Marine Fisheries- Technical Assistance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 Vulnerability Preparedness Action Grant- upgrade culvert design plans (sought)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G:\Shared drives\Monitoring\Herring Monitoring\Herring Habitat Assessments\Hood Pond Habitat Assessment Report\HoodPond_to_Ipsw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00" y="1124464"/>
            <a:ext cx="4022124" cy="31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AD0F21-7365-4C3C-8509-A458A6DBFF8A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  <a:endParaRPr lang="en-US" sz="24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DEBD9A5-0E26-465A-823F-CC915B88CC4F}"/>
              </a:ext>
            </a:extLst>
          </p:cNvPr>
          <p:cNvSpPr txBox="1">
            <a:spLocks/>
          </p:cNvSpPr>
          <p:nvPr/>
        </p:nvSpPr>
        <p:spPr>
          <a:xfrm>
            <a:off x="228600" y="361950"/>
            <a:ext cx="76200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Restoration Objectives ~ 30% Engineering Plans</a:t>
            </a:r>
            <a:b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DF3EC5-B493-4066-AE52-FFC09CC3C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19150"/>
            <a:ext cx="5145221" cy="3840480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645E9B-8200-4FE1-AEEF-C7BC0F510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604" y="849630"/>
            <a:ext cx="3736196" cy="3474720"/>
          </a:xfrm>
          <a:prstGeom prst="rect">
            <a:avLst/>
          </a:prstGeom>
          <a:ln>
            <a:solidFill>
              <a:srgbClr val="080808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8091E7F-E649-4E15-81D5-6547417C8F2C}"/>
              </a:ext>
            </a:extLst>
          </p:cNvPr>
          <p:cNvSpPr txBox="1">
            <a:spLocks/>
          </p:cNvSpPr>
          <p:nvPr/>
        </p:nvSpPr>
        <p:spPr>
          <a:xfrm>
            <a:off x="6172200" y="4324350"/>
            <a:ext cx="2371725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possible by generous funding from NHCF &amp; PREP</a:t>
            </a:r>
          </a:p>
        </p:txBody>
      </p:sp>
    </p:spTree>
    <p:extLst>
      <p:ext uri="{BB962C8B-B14F-4D97-AF65-F5344CB8AC3E}">
        <p14:creationId xmlns:p14="http://schemas.microsoft.com/office/powerpoint/2010/main" val="38077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C921D5-581A-473B-ABF6-A5EA6124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B863EC-912F-4589-B269-D30155A4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EA1191-69CC-421B-9655-C29BDE8A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C921D5-581A-473B-ABF6-A5EA6124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B863EC-912F-4589-B269-D30155A4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97A139-99A9-46F4-8837-EB8E30463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0701505-E528-4EAA-8618-20A8B8E8488B}"/>
              </a:ext>
            </a:extLst>
          </p:cNvPr>
          <p:cNvSpPr/>
          <p:nvPr/>
        </p:nvSpPr>
        <p:spPr>
          <a:xfrm>
            <a:off x="2057400" y="27432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3F280F9-A9F1-49BA-9833-69426EB86FAF}"/>
              </a:ext>
            </a:extLst>
          </p:cNvPr>
          <p:cNvCxnSpPr>
            <a:stCxn id="7" idx="6"/>
          </p:cNvCxnSpPr>
          <p:nvPr/>
        </p:nvCxnSpPr>
        <p:spPr>
          <a:xfrm flipV="1">
            <a:off x="2362200" y="590550"/>
            <a:ext cx="1676400" cy="23050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20DE7F9-1BD0-480C-8E27-03E1430E6F44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2362200" y="2895600"/>
            <a:ext cx="1600200" cy="17335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5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C921D5-581A-473B-ABF6-A5EA6124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B863EC-912F-4589-B269-D30155A4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04A37D-429E-4E8F-84E1-78528EA6385D}"/>
              </a:ext>
            </a:extLst>
          </p:cNvPr>
          <p:cNvSpPr txBox="1"/>
          <p:nvPr/>
        </p:nvSpPr>
        <p:spPr>
          <a:xfrm>
            <a:off x="283599" y="294046"/>
            <a:ext cx="789671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Baseline Surveying to Capture Numerous Landscape Features </a:t>
            </a:r>
          </a:p>
        </p:txBody>
      </p:sp>
      <p:pic>
        <p:nvPicPr>
          <p:cNvPr id="3" name="Picture 5" descr="A person standing on a rock&#10;&#10;Description generated with very high confidence">
            <a:extLst>
              <a:ext uri="{FF2B5EF4-FFF2-40B4-BE49-F238E27FC236}">
                <a16:creationId xmlns:a16="http://schemas.microsoft.com/office/drawing/2014/main" xmlns="" id="{305CEDBF-52AF-4B8D-9329-6B3E9786B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831" y="3239729"/>
            <a:ext cx="2743200" cy="1543050"/>
          </a:xfrm>
          <a:prstGeom prst="rect">
            <a:avLst/>
          </a:prstGeom>
        </p:spPr>
      </p:pic>
      <p:pic>
        <p:nvPicPr>
          <p:cNvPr id="7" name="Picture 7" descr="A tree in a forest&#10;&#10;Description generated with very high confidence">
            <a:extLst>
              <a:ext uri="{FF2B5EF4-FFF2-40B4-BE49-F238E27FC236}">
                <a16:creationId xmlns:a16="http://schemas.microsoft.com/office/drawing/2014/main" xmlns="" id="{466428B3-8F08-417C-864D-D2AA56AB5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65" y="844464"/>
            <a:ext cx="5434779" cy="35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AD7172-060B-434C-928A-4074EDB5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D5EB28-48AB-46C4-A7E9-D9627F1B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Shape 892">
            <a:extLst>
              <a:ext uri="{FF2B5EF4-FFF2-40B4-BE49-F238E27FC236}">
                <a16:creationId xmlns:a16="http://schemas.microsoft.com/office/drawing/2014/main" xmlns="" id="{E05F09C7-95C4-43C1-9507-C285AC0F51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7924800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East Street, Topsfield</a:t>
            </a:r>
            <a:endParaRPr lang="en-US" sz="24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351ED8-BED3-4ECB-9D97-755F809BD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1915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AD7172-060B-434C-928A-4074EDB5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www.tu.org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D5EB28-48AB-46C4-A7E9-D9627F1B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Shape 892">
            <a:extLst>
              <a:ext uri="{FF2B5EF4-FFF2-40B4-BE49-F238E27FC236}">
                <a16:creationId xmlns:a16="http://schemas.microsoft.com/office/drawing/2014/main" xmlns="" id="{E05F09C7-95C4-43C1-9507-C285AC0F51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7924800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East Street, Topsfield</a:t>
            </a:r>
            <a:endParaRPr lang="en-US" sz="24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67847A-D905-493B-9939-A7B18DA05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1550"/>
            <a:ext cx="4267200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6932CD-9255-4924-813A-E6BD96D0D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7155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FBE63-1D79-424E-ACAA-780057E4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Gill Sans MT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584801-F913-4539-AB4F-83D09DF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CF7042-B465-4730-800E-86D0EFD08949}" type="slidenum">
              <a:rPr lang="en-US">
                <a:solidFill>
                  <a:srgbClr val="FFFFFF"/>
                </a:solidFill>
                <a:latin typeface="Gill Sans MT"/>
              </a:rPr>
              <a:pPr defTabSz="685800"/>
              <a:t>36</a:t>
            </a:fld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93FC10-B110-4925-88B3-994167D3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C1188D-AF7A-448F-9696-A1FACEFFDA0A}"/>
              </a:ext>
            </a:extLst>
          </p:cNvPr>
          <p:cNvSpPr txBox="1"/>
          <p:nvPr/>
        </p:nvSpPr>
        <p:spPr>
          <a:xfrm>
            <a:off x="1732547" y="144379"/>
            <a:ext cx="1451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D8D8D8">
                    <a:lumMod val="10000"/>
                  </a:srgbClr>
                </a:solidFill>
                <a:latin typeface="Gill Sans MT"/>
              </a:rPr>
              <a:t>East Street, Topsfield</a:t>
            </a:r>
          </a:p>
        </p:txBody>
      </p:sp>
    </p:spTree>
    <p:extLst>
      <p:ext uri="{BB962C8B-B14F-4D97-AF65-F5344CB8AC3E}">
        <p14:creationId xmlns:p14="http://schemas.microsoft.com/office/powerpoint/2010/main" val="31864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FBE63-1D79-424E-ACAA-780057E4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Gill Sans MT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584801-F913-4539-AB4F-83D09DF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CF7042-B465-4730-800E-86D0EFD08949}" type="slidenum">
              <a:rPr lang="en-US">
                <a:solidFill>
                  <a:srgbClr val="FFFFFF"/>
                </a:solidFill>
                <a:latin typeface="Gill Sans MT"/>
              </a:rPr>
              <a:pPr defTabSz="685800"/>
              <a:t>37</a:t>
            </a:fld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9DF1E5-71BE-4A62-8AE7-C98F7E6D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6F8135-8015-47A7-93D2-2BCE33E99F6B}"/>
              </a:ext>
            </a:extLst>
          </p:cNvPr>
          <p:cNvSpPr txBox="1"/>
          <p:nvPr/>
        </p:nvSpPr>
        <p:spPr>
          <a:xfrm>
            <a:off x="1732547" y="144379"/>
            <a:ext cx="1451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D8D8D8">
                    <a:lumMod val="10000"/>
                  </a:srgbClr>
                </a:solidFill>
                <a:latin typeface="Gill Sans MT"/>
              </a:rPr>
              <a:t>East Street, Topsfield</a:t>
            </a:r>
          </a:p>
        </p:txBody>
      </p:sp>
    </p:spTree>
    <p:extLst>
      <p:ext uri="{BB962C8B-B14F-4D97-AF65-F5344CB8AC3E}">
        <p14:creationId xmlns:p14="http://schemas.microsoft.com/office/powerpoint/2010/main" val="742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AD7172-060B-434C-928A-4074EDB5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www.tu.org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D5EB28-48AB-46C4-A7E9-D9627F1B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F7042-B465-4730-800E-86D0EFD0894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Shape 892">
            <a:extLst>
              <a:ext uri="{FF2B5EF4-FFF2-40B4-BE49-F238E27FC236}">
                <a16:creationId xmlns:a16="http://schemas.microsoft.com/office/drawing/2014/main" xmlns="" id="{E05F09C7-95C4-43C1-9507-C285AC0F51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7924800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 dirty="0" err="1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Pye</a:t>
            </a:r>
            <a:r>
              <a:rPr lang="en-US" sz="2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Brook Lane, Boxford</a:t>
            </a:r>
            <a:endParaRPr lang="en-US" sz="24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7037BB-2F65-458D-844E-0993B2530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1915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AD7172-060B-434C-928A-4074EDB5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www.tu.org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D5EB28-48AB-46C4-A7E9-D9627F1B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F7042-B465-4730-800E-86D0EFD0894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Shape 892">
            <a:extLst>
              <a:ext uri="{FF2B5EF4-FFF2-40B4-BE49-F238E27FC236}">
                <a16:creationId xmlns:a16="http://schemas.microsoft.com/office/drawing/2014/main" xmlns="" id="{E05F09C7-95C4-43C1-9507-C285AC0F51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285750"/>
            <a:ext cx="7924800" cy="457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80808"/>
              </a:buClr>
              <a:buSzPct val="25000"/>
            </a:pPr>
            <a:r>
              <a:rPr lang="en-US" sz="2400" dirty="0" err="1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Pye</a:t>
            </a:r>
            <a:r>
              <a:rPr lang="en-US" sz="2400" dirty="0">
                <a:solidFill>
                  <a:srgbClr val="08080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Brook Lane, Boxford</a:t>
            </a:r>
            <a:endParaRPr lang="en-US" sz="2400" b="0" i="0" u="none" strike="noStrike" cap="none" dirty="0">
              <a:solidFill>
                <a:srgbClr val="08080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7E2711-0D72-4775-885E-18C60F40D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7750"/>
            <a:ext cx="426720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FA242C-47F4-4DFF-9095-8D50012D7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4775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3" y="1290386"/>
            <a:ext cx="3886200" cy="29158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9B9F4B-6680-4653-BB0F-729366D85CC5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  <a:endParaRPr lang="en-US" sz="24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55A0A5C-E8E1-439E-877A-AEB1608B079D}"/>
              </a:ext>
            </a:extLst>
          </p:cNvPr>
          <p:cNvSpPr/>
          <p:nvPr/>
        </p:nvSpPr>
        <p:spPr>
          <a:xfrm>
            <a:off x="481264" y="1848114"/>
            <a:ext cx="4042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100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 Steam Maintenance Plan, as approved by Topsfield (Trout Unlimited </a:t>
            </a:r>
            <a:r>
              <a:rPr lang="en-US" sz="2100" dirty="0" err="1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Nor’East</a:t>
            </a:r>
            <a:r>
              <a:rPr lang="en-US" sz="2100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Ipswich River Watershed)</a:t>
            </a:r>
          </a:p>
        </p:txBody>
      </p:sp>
    </p:spTree>
    <p:extLst>
      <p:ext uri="{BB962C8B-B14F-4D97-AF65-F5344CB8AC3E}">
        <p14:creationId xmlns:p14="http://schemas.microsoft.com/office/powerpoint/2010/main" val="38919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FBE63-1D79-424E-ACAA-780057E4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Gill Sans MT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584801-F913-4539-AB4F-83D09DF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CF7042-B465-4730-800E-86D0EFD08949}" type="slidenum">
              <a:rPr lang="en-US">
                <a:solidFill>
                  <a:srgbClr val="FFFFFF"/>
                </a:solidFill>
                <a:latin typeface="Gill Sans MT"/>
              </a:rPr>
              <a:pPr defTabSz="685800"/>
              <a:t>40</a:t>
            </a:fld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02966C-5450-4FAF-A565-9F7DA4AE5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6CE934-8AFD-4F58-8415-D62FD4B780F5}"/>
              </a:ext>
            </a:extLst>
          </p:cNvPr>
          <p:cNvSpPr txBox="1"/>
          <p:nvPr/>
        </p:nvSpPr>
        <p:spPr>
          <a:xfrm>
            <a:off x="1732548" y="144379"/>
            <a:ext cx="1736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 err="1">
                <a:solidFill>
                  <a:srgbClr val="D8D8D8">
                    <a:lumMod val="10000"/>
                  </a:srgbClr>
                </a:solidFill>
                <a:latin typeface="Gill Sans MT"/>
              </a:rPr>
              <a:t>Pye</a:t>
            </a:r>
            <a:r>
              <a:rPr lang="en-US" sz="1200" dirty="0">
                <a:solidFill>
                  <a:srgbClr val="D8D8D8">
                    <a:lumMod val="10000"/>
                  </a:srgbClr>
                </a:solidFill>
                <a:latin typeface="Gill Sans MT"/>
              </a:rPr>
              <a:t> Brook Lane, Boxford</a:t>
            </a:r>
          </a:p>
        </p:txBody>
      </p:sp>
    </p:spTree>
    <p:extLst>
      <p:ext uri="{BB962C8B-B14F-4D97-AF65-F5344CB8AC3E}">
        <p14:creationId xmlns:p14="http://schemas.microsoft.com/office/powerpoint/2010/main" val="18691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DFBE63-1D79-424E-ACAA-780057E4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Gill Sans MT"/>
              </a:rPr>
              <a:t>www.tu.org</a:t>
            </a:r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584801-F913-4539-AB4F-83D09DF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CF7042-B465-4730-800E-86D0EFD08949}" type="slidenum">
              <a:rPr lang="en-US">
                <a:solidFill>
                  <a:srgbClr val="FFFFFF"/>
                </a:solidFill>
                <a:latin typeface="Gill Sans MT"/>
              </a:rPr>
              <a:pPr defTabSz="685800"/>
              <a:t>41</a:t>
            </a:fld>
            <a:endParaRPr lang="en-US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6CE934-8AFD-4F58-8415-D62FD4B780F5}"/>
              </a:ext>
            </a:extLst>
          </p:cNvPr>
          <p:cNvSpPr txBox="1"/>
          <p:nvPr/>
        </p:nvSpPr>
        <p:spPr>
          <a:xfrm>
            <a:off x="1732548" y="144379"/>
            <a:ext cx="1736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 err="1">
                <a:solidFill>
                  <a:srgbClr val="D8D8D8">
                    <a:lumMod val="10000"/>
                  </a:srgbClr>
                </a:solidFill>
                <a:latin typeface="Gill Sans MT"/>
              </a:rPr>
              <a:t>Pye</a:t>
            </a:r>
            <a:r>
              <a:rPr lang="en-US" sz="1200" dirty="0">
                <a:solidFill>
                  <a:srgbClr val="D8D8D8">
                    <a:lumMod val="10000"/>
                  </a:srgbClr>
                </a:solidFill>
                <a:latin typeface="Gill Sans MT"/>
              </a:rPr>
              <a:t> Brook Lane, Boxford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F089D9-AE86-4B46-A6D6-B8860A817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FA88E1-B942-41D0-88BE-603E633E9674}"/>
              </a:ext>
            </a:extLst>
          </p:cNvPr>
          <p:cNvSpPr txBox="1"/>
          <p:nvPr/>
        </p:nvSpPr>
        <p:spPr>
          <a:xfrm>
            <a:off x="1737360" y="146304"/>
            <a:ext cx="1736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dirty="0" err="1">
                <a:solidFill>
                  <a:srgbClr val="D8D8D8">
                    <a:lumMod val="10000"/>
                  </a:srgbClr>
                </a:solidFill>
                <a:latin typeface="Gill Sans MT"/>
              </a:rPr>
              <a:t>Pye</a:t>
            </a:r>
            <a:r>
              <a:rPr lang="en-US" sz="1200" dirty="0">
                <a:solidFill>
                  <a:srgbClr val="D8D8D8">
                    <a:lumMod val="10000"/>
                  </a:srgbClr>
                </a:solidFill>
                <a:latin typeface="Gill Sans MT"/>
              </a:rPr>
              <a:t> Brook Lane, Boxford</a:t>
            </a:r>
          </a:p>
        </p:txBody>
      </p:sp>
    </p:spTree>
    <p:extLst>
      <p:ext uri="{BB962C8B-B14F-4D97-AF65-F5344CB8AC3E}">
        <p14:creationId xmlns:p14="http://schemas.microsoft.com/office/powerpoint/2010/main" val="19281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DEBD9A5-0E26-465A-823F-CC915B88CC4F}"/>
              </a:ext>
            </a:extLst>
          </p:cNvPr>
          <p:cNvSpPr txBox="1">
            <a:spLocks/>
          </p:cNvSpPr>
          <p:nvPr/>
        </p:nvSpPr>
        <p:spPr>
          <a:xfrm>
            <a:off x="228600" y="361950"/>
            <a:ext cx="76200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Restoration Objectives ~ Proposed Replacement</a:t>
            </a:r>
            <a:b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83F730-5A91-43B6-A74D-270898438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98" y="890649"/>
            <a:ext cx="7823004" cy="37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www.tu.org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DEBD9A5-0E26-465A-823F-CC915B88CC4F}"/>
              </a:ext>
            </a:extLst>
          </p:cNvPr>
          <p:cNvSpPr txBox="1">
            <a:spLocks/>
          </p:cNvSpPr>
          <p:nvPr/>
        </p:nvSpPr>
        <p:spPr>
          <a:xfrm>
            <a:off x="228600" y="361950"/>
            <a:ext cx="76200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Restoration Completed 9/2019 – Tabor Road, Pittsburg, NH</a:t>
            </a:r>
            <a:b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irt path next to a body of water&#10;&#10;Description automatically generated">
            <a:extLst>
              <a:ext uri="{FF2B5EF4-FFF2-40B4-BE49-F238E27FC236}">
                <a16:creationId xmlns:a16="http://schemas.microsoft.com/office/drawing/2014/main" xmlns="" id="{9BEBAFAF-445A-44F8-A2D6-9BB2B725A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47750"/>
            <a:ext cx="5105293" cy="3409950"/>
          </a:xfrm>
          <a:prstGeom prst="rect">
            <a:avLst/>
          </a:prstGeom>
          <a:ln w="3175">
            <a:solidFill>
              <a:srgbClr val="080808"/>
            </a:solidFill>
          </a:ln>
        </p:spPr>
      </p:pic>
      <p:pic>
        <p:nvPicPr>
          <p:cNvPr id="8" name="Picture 7" descr="A person standing on a dry grass field&#10;&#10;Description automatically generated">
            <a:extLst>
              <a:ext uri="{FF2B5EF4-FFF2-40B4-BE49-F238E27FC236}">
                <a16:creationId xmlns:a16="http://schemas.microsoft.com/office/drawing/2014/main" xmlns="" id="{3049D694-5F33-4C9B-9F2F-CB2D25EC0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8750"/>
            <a:ext cx="3414831" cy="2286000"/>
          </a:xfrm>
          <a:prstGeom prst="rect">
            <a:avLst/>
          </a:prstGeom>
          <a:ln w="3175">
            <a:solidFill>
              <a:srgbClr val="080808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A5A4980-3271-4B18-AD5E-E55D90A495C0}"/>
              </a:ext>
            </a:extLst>
          </p:cNvPr>
          <p:cNvSpPr txBox="1">
            <a:spLocks/>
          </p:cNvSpPr>
          <p:nvPr/>
        </p:nvSpPr>
        <p:spPr>
          <a:xfrm>
            <a:off x="2850416" y="4034367"/>
            <a:ext cx="83820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DFBF6C2-894A-4289-BA98-3E5C9CC3E08F}"/>
              </a:ext>
            </a:extLst>
          </p:cNvPr>
          <p:cNvSpPr txBox="1">
            <a:spLocks/>
          </p:cNvSpPr>
          <p:nvPr/>
        </p:nvSpPr>
        <p:spPr>
          <a:xfrm>
            <a:off x="76200" y="1017059"/>
            <a:ext cx="1080969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1464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1450"/>
            <a:ext cx="8629650" cy="90130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2035013"/>
            <a:ext cx="2209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Colin Lawson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colin.lawson@tu.org</a:t>
            </a:r>
            <a:endParaRPr lang="en-US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603-228-2200	</a:t>
            </a:r>
          </a:p>
        </p:txBody>
      </p:sp>
      <p:pic>
        <p:nvPicPr>
          <p:cNvPr id="3074" name="Picture 2" descr="C:\Users\Colin.Lawson\Documents\1_TU\1_Active_Projects\1_NECP_Watersheds\1_NECP_Projects\White_Mtn_Nat_Forest\1_Projects\Avalanche_Brook_Review\2011_1027_Avalanche_Bk\Avalanch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9535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428A6D-E4D8-46F3-8026-727008197DFC}"/>
              </a:ext>
            </a:extLst>
          </p:cNvPr>
          <p:cNvSpPr txBox="1"/>
          <p:nvPr/>
        </p:nvSpPr>
        <p:spPr>
          <a:xfrm>
            <a:off x="2241550" y="3940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Avalanche Brook,</a:t>
            </a:r>
          </a:p>
          <a:p>
            <a:pPr algn="r"/>
            <a:r>
              <a:rPr lang="en-US" sz="1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Mountain National Waterville Valley, NH</a:t>
            </a:r>
          </a:p>
          <a:p>
            <a:pPr algn="r"/>
            <a:r>
              <a:rPr lang="en-US" sz="1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Photo: 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5AD7DA-A19E-4C08-BF09-4BEE4BE618BD}"/>
              </a:ext>
            </a:extLst>
          </p:cNvPr>
          <p:cNvSpPr txBox="1"/>
          <p:nvPr/>
        </p:nvSpPr>
        <p:spPr>
          <a:xfrm>
            <a:off x="190689" y="3115659"/>
            <a:ext cx="1908048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Joel </a:t>
            </a:r>
            <a:r>
              <a:rPr lang="en-US" sz="1400" dirty="0" err="1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DeStasio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latin typeface="Times New Roman"/>
                <a:cs typeface="Times New Roman"/>
                <a:hlinkClick r:id="rId2"/>
              </a:rPr>
              <a:t>joel.destasio@tu.org</a:t>
            </a:r>
            <a:endParaRPr lang="en-US" sz="1400" dirty="0">
              <a:latin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603-228-2200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7C113F-5B9B-4EA1-9463-6D7A3D4812B5}"/>
              </a:ext>
            </a:extLst>
          </p:cNvPr>
          <p:cNvSpPr txBox="1"/>
          <p:nvPr/>
        </p:nvSpPr>
        <p:spPr>
          <a:xfrm>
            <a:off x="254000" y="1029741"/>
            <a:ext cx="203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Kaitlyn Shaw</a:t>
            </a:r>
          </a:p>
          <a:p>
            <a:pPr algn="ctr">
              <a:spcAft>
                <a:spcPts val="600"/>
              </a:spcAft>
            </a:pPr>
            <a:r>
              <a:rPr lang="fi-FI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kshaw@ipswichriver.org</a:t>
            </a:r>
            <a:endParaRPr lang="fi-FI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978-412-8200	</a:t>
            </a:r>
          </a:p>
        </p:txBody>
      </p:sp>
    </p:spTree>
    <p:extLst>
      <p:ext uri="{BB962C8B-B14F-4D97-AF65-F5344CB8AC3E}">
        <p14:creationId xmlns:p14="http://schemas.microsoft.com/office/powerpoint/2010/main" val="22807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789" y="1200152"/>
            <a:ext cx="4672191" cy="32003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Pond Street Culvert Plans (Trout Unlimited Nor’East and Topsfield)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08" y="1254888"/>
            <a:ext cx="3886200" cy="3089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CB6C98-C1C5-4988-9A84-44BF9FCB3117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  <a:endParaRPr lang="en-US" sz="24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3577" y="1284373"/>
            <a:ext cx="4239055" cy="32003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Howlett Dam Fish Way (DMF)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 Alaskan Steepass at Willowdale Dam (DMF)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677" b="1285"/>
          <a:stretch/>
        </p:blipFill>
        <p:spPr>
          <a:xfrm>
            <a:off x="4644190" y="1294398"/>
            <a:ext cx="3886200" cy="3032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0C9338-90FC-41A5-8F19-8AAF762BD55F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  <a:endParaRPr lang="en-US" sz="24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056396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 Howlett Brook Sub-Basin Habitat Quality for Brook Trout (Sea Run Brook Trout Coalition)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471" y="1546702"/>
            <a:ext cx="3879056" cy="22717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1F4951-06AD-449D-A986-C08F45AF4CC9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  <a:endParaRPr lang="en-US" sz="2400" dirty="0">
              <a:solidFill>
                <a:srgbClr val="D8D8D8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/>
          <a:stretch/>
        </p:blipFill>
        <p:spPr>
          <a:xfrm>
            <a:off x="4608095" y="1306116"/>
            <a:ext cx="3886200" cy="29325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2096067"/>
            <a:ext cx="43681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Barriers designs produced for Ipswich, Topsfield, Boxford (Trout Unlimited National)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5ACD766-14A0-4BEF-950B-A0EAAD1B4B70}"/>
              </a:ext>
            </a:extLst>
          </p:cNvPr>
          <p:cNvSpPr/>
          <p:nvPr/>
        </p:nvSpPr>
        <p:spPr>
          <a:xfrm>
            <a:off x="240632" y="0"/>
            <a:ext cx="7880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D8D8D8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Coldwater and Diadromous Fish Habitat in Howlett Brook Watershed (MA)</a:t>
            </a:r>
          </a:p>
        </p:txBody>
      </p:sp>
    </p:spTree>
    <p:extLst>
      <p:ext uri="{BB962C8B-B14F-4D97-AF65-F5344CB8AC3E}">
        <p14:creationId xmlns:p14="http://schemas.microsoft.com/office/powerpoint/2010/main" val="30141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24525" y="2743200"/>
            <a:ext cx="3133725" cy="1828800"/>
          </a:xfrm>
        </p:spPr>
        <p:txBody>
          <a:bodyPr anchor="t"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&amp; IRWA</a:t>
            </a:r>
          </a:p>
          <a:p>
            <a:r>
              <a:rPr lang="en-US" sz="2000" dirty="0">
                <a:latin typeface="Times New Roman"/>
                <a:cs typeface="Times New Roman"/>
              </a:rPr>
              <a:t>Partnering with Communities on Infrastructure Vulnerability,</a:t>
            </a:r>
          </a:p>
          <a:p>
            <a:r>
              <a:rPr lang="en-US" sz="2000" dirty="0">
                <a:latin typeface="Times New Roman"/>
                <a:cs typeface="Times New Roman"/>
              </a:rPr>
              <a:t>Flood Resiliency &amp; AOP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324600" y="2438400"/>
            <a:ext cx="1981200" cy="0"/>
          </a:xfrm>
          <a:prstGeom prst="line">
            <a:avLst/>
          </a:prstGeom>
          <a:ln w="19050">
            <a:solidFill>
              <a:srgbClr val="DA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1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_Newest_PPT_Template">
  <a:themeElements>
    <a:clrScheme name="TROUT unlimited">
      <a:dk1>
        <a:srgbClr val="3FAF49"/>
      </a:dk1>
      <a:lt1>
        <a:srgbClr val="FFFFFF"/>
      </a:lt1>
      <a:dk2>
        <a:srgbClr val="003D78"/>
      </a:dk2>
      <a:lt2>
        <a:srgbClr val="FFFFFF"/>
      </a:lt2>
      <a:accent1>
        <a:srgbClr val="3FAF49"/>
      </a:accent1>
      <a:accent2>
        <a:srgbClr val="003D78"/>
      </a:accent2>
      <a:accent3>
        <a:srgbClr val="A6A6A6"/>
      </a:accent3>
      <a:accent4>
        <a:srgbClr val="D8D8D8"/>
      </a:accent4>
      <a:accent5>
        <a:srgbClr val="A2DB6C"/>
      </a:accent5>
      <a:accent6>
        <a:srgbClr val="5DBAFF"/>
      </a:accent6>
      <a:hlink>
        <a:srgbClr val="003D78"/>
      </a:hlink>
      <a:folHlink>
        <a:srgbClr val="A6A6A6"/>
      </a:folHlink>
    </a:clrScheme>
    <a:fontScheme name="trout unlimited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U_Newest_PPT_Template">
  <a:themeElements>
    <a:clrScheme name="TROUT unlimited">
      <a:dk1>
        <a:srgbClr val="3FAF49"/>
      </a:dk1>
      <a:lt1>
        <a:srgbClr val="FFFFFF"/>
      </a:lt1>
      <a:dk2>
        <a:srgbClr val="003D78"/>
      </a:dk2>
      <a:lt2>
        <a:srgbClr val="FFFFFF"/>
      </a:lt2>
      <a:accent1>
        <a:srgbClr val="3FAF49"/>
      </a:accent1>
      <a:accent2>
        <a:srgbClr val="003D78"/>
      </a:accent2>
      <a:accent3>
        <a:srgbClr val="A6A6A6"/>
      </a:accent3>
      <a:accent4>
        <a:srgbClr val="D8D8D8"/>
      </a:accent4>
      <a:accent5>
        <a:srgbClr val="A2DB6C"/>
      </a:accent5>
      <a:accent6>
        <a:srgbClr val="5DBAFF"/>
      </a:accent6>
      <a:hlink>
        <a:srgbClr val="003D78"/>
      </a:hlink>
      <a:folHlink>
        <a:srgbClr val="A6A6A6"/>
      </a:folHlink>
    </a:clrScheme>
    <a:fontScheme name="trout unlimited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017CFB92ECB4F86B6376A76408D91" ma:contentTypeVersion="12" ma:contentTypeDescription="Create a new document." ma:contentTypeScope="" ma:versionID="864bee908d071cbaebc235e087e2c020">
  <xsd:schema xmlns:xsd="http://www.w3.org/2001/XMLSchema" xmlns:xs="http://www.w3.org/2001/XMLSchema" xmlns:p="http://schemas.microsoft.com/office/2006/metadata/properties" xmlns:ns2="af18c3c2-c3ac-4c98-9a9d-a08de453e1ba" xmlns:ns3="fda7f548-8577-405e-9c8e-b327167c1374" targetNamespace="http://schemas.microsoft.com/office/2006/metadata/properties" ma:root="true" ma:fieldsID="e00d154bf4ace62d49e7451544e9548f" ns2:_="" ns3:_="">
    <xsd:import namespace="af18c3c2-c3ac-4c98-9a9d-a08de453e1ba"/>
    <xsd:import namespace="fda7f548-8577-405e-9c8e-b327167c13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8c3c2-c3ac-4c98-9a9d-a08de453e1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a7f548-8577-405e-9c8e-b327167c137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406985-F130-4850-A7F4-96AB8F7C06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18c3c2-c3ac-4c98-9a9d-a08de453e1ba"/>
    <ds:schemaRef ds:uri="fda7f548-8577-405e-9c8e-b327167c13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9BD642-0AF7-484F-8FD8-7AEA1C2C63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C23F8E-1EA1-4FC0-A363-91A5614B17F3}">
  <ds:schemaRefs>
    <ds:schemaRef ds:uri="af18c3c2-c3ac-4c98-9a9d-a08de453e1b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fda7f548-8577-405e-9c8e-b327167c1374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TU_Newest_PPT_Template</Template>
  <TotalTime>5867</TotalTime>
  <Words>1204</Words>
  <Application>Microsoft Office PowerPoint</Application>
  <PresentationFormat>On-screen Show (16:9)</PresentationFormat>
  <Paragraphs>287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MS PGothic</vt:lpstr>
      <vt:lpstr>Arial</vt:lpstr>
      <vt:lpstr>Calibri</vt:lpstr>
      <vt:lpstr>Calisto MT</vt:lpstr>
      <vt:lpstr>Gill Sans MT</vt:lpstr>
      <vt:lpstr>Times New Roman</vt:lpstr>
      <vt:lpstr>Wingdings</vt:lpstr>
      <vt:lpstr>TU_Newest_PPT_Template</vt:lpstr>
      <vt:lpstr>1_TU_Newest_PPT_Template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TU’s Project Goals</vt:lpstr>
      <vt:lpstr>NECP ~ What we do:</vt:lpstr>
      <vt:lpstr>PowerPoint Presentation</vt:lpstr>
      <vt:lpstr>Culvert Assessments – Working Across a Landscape Scale</vt:lpstr>
      <vt:lpstr>Road-Stream Crossings:  Why are so many Undersized ?</vt:lpstr>
      <vt:lpstr>PowerPoint Presentation</vt:lpstr>
      <vt:lpstr>PowerPoint Presentation</vt:lpstr>
      <vt:lpstr>How wide does a resilient road stream crossing need to be?</vt:lpstr>
      <vt:lpstr>Infrastructure Vulnerability:  Undersized Road-Stream Crossing</vt:lpstr>
      <vt:lpstr>Infrastructure Vulnerability:</vt:lpstr>
      <vt:lpstr>Infrastructure Current Conditions </vt:lpstr>
      <vt:lpstr>Infrastructure Showing Hydraulic Vulnerability Mapped</vt:lpstr>
      <vt:lpstr>Initiating a Project ~ Figure Out the Funding</vt:lpstr>
      <vt:lpstr>Additional Metrics Used To Justify Funding</vt:lpstr>
      <vt:lpstr>Expectations of Received Funding</vt:lpstr>
      <vt:lpstr>Make the Case for Funds Requested</vt:lpstr>
      <vt:lpstr>Create Both Community &amp; Technical Team</vt:lpstr>
      <vt:lpstr>Completing a Project!</vt:lpstr>
      <vt:lpstr>The Construction Window</vt:lpstr>
      <vt:lpstr>Its all about the Project Team ~ you can create a great all inclusive restoration…</vt:lpstr>
      <vt:lpstr>PowerPoint Presentation</vt:lpstr>
      <vt:lpstr>PowerPoint Presentation</vt:lpstr>
      <vt:lpstr>PowerPoint Presentation</vt:lpstr>
      <vt:lpstr>PowerPoint Presentation</vt:lpstr>
      <vt:lpstr>East Street, Topsfield</vt:lpstr>
      <vt:lpstr>East Street, Topsfield</vt:lpstr>
      <vt:lpstr>PowerPoint Presentation</vt:lpstr>
      <vt:lpstr>PowerPoint Presentation</vt:lpstr>
      <vt:lpstr>Pye Brook Lane, Boxford</vt:lpstr>
      <vt:lpstr>Pye Brook Lane, Boxford</vt:lpstr>
      <vt:lpstr>PowerPoint Presentation</vt:lpstr>
      <vt:lpstr>PowerPoint Presentation</vt:lpstr>
      <vt:lpstr>PowerPoint Presentation</vt:lpstr>
      <vt:lpstr>PowerPoint Presentation</vt:lpstr>
      <vt:lpstr>Thank you…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Lawson</dc:creator>
  <cp:lastModifiedBy>Restoration2</cp:lastModifiedBy>
  <cp:revision>407</cp:revision>
  <cp:lastPrinted>2016-11-30T21:49:56Z</cp:lastPrinted>
  <dcterms:created xsi:type="dcterms:W3CDTF">2016-09-22T18:07:41Z</dcterms:created>
  <dcterms:modified xsi:type="dcterms:W3CDTF">2019-12-06T13:12:58Z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0x0101001B9017CFB92ECB4F86B6376A76408D91</vt:lpwstr>
  </property>
</Properties>
</file>