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96" r:id="rId6"/>
    <p:sldId id="288" r:id="rId7"/>
    <p:sldId id="299" r:id="rId8"/>
    <p:sldId id="300" r:id="rId9"/>
    <p:sldId id="291" r:id="rId10"/>
    <p:sldId id="289" r:id="rId11"/>
    <p:sldId id="298" r:id="rId12"/>
    <p:sldId id="301" r:id="rId13"/>
    <p:sldId id="297" r:id="rId14"/>
    <p:sldId id="30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6FD"/>
    <a:srgbClr val="79AE02"/>
    <a:srgbClr val="067F9C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6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08T15:29:12.588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12/4/2019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F81D1EAB-97E4-4614-BC45-445468412771}" type="slidenum">
              <a:rPr lang="en-US" altLang="en-US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en-US" alt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8EFF404-E433-4243-9812-BC6FA2CA4E63}" type="slidenum">
              <a:rPr lang="en-US" altLang="en-US" sz="12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buClrTx/>
                <a:buFontTx/>
                <a:buNone/>
              </a:pPr>
              <a:t>2</a:t>
            </a:fld>
            <a:endParaRPr lang="en-US" altLang="en-US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554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Calibri" pitchFamily="32" charset="0"/>
                <a:ea typeface="Microsoft YaHei" charset="-122"/>
              </a:rPr>
              <a:t>The Greenscapes Coalition is a statewide coalition of watershed groups and municipalities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Calibri" pitchFamily="32" charset="0"/>
                <a:ea typeface="Microsoft YaHei" charset="-122"/>
              </a:rPr>
              <a:t>Our North Shore Coalition includes SSCW, 8Towns &amp; GM, IRWA, and MRWC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Calibri" pitchFamily="32" charset="0"/>
                <a:ea typeface="Microsoft YaHei" charset="-122"/>
              </a:rPr>
              <a:t>We partner with municipalities – to provide outreach &amp; education on water-related issues, including water conservation and water pollution</a:t>
            </a:r>
          </a:p>
          <a:p>
            <a:pPr>
              <a:lnSpc>
                <a:spcPct val="12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Calibri" pitchFamily="32" charset="0"/>
                <a:ea typeface="Microsoft YaHei" charset="-122"/>
              </a:rPr>
              <a:t>Our goals are to:  </a:t>
            </a:r>
          </a:p>
          <a:p>
            <a:pPr marL="457200" lvl="1" indent="0">
              <a:lnSpc>
                <a:spcPct val="120000"/>
              </a:lnSpc>
              <a:spcBef>
                <a:spcPts val="1013"/>
              </a:spcBef>
              <a:spcAft>
                <a:spcPts val="588"/>
              </a:spcAft>
              <a:buClr>
                <a:srgbClr val="00999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700">
                <a:solidFill>
                  <a:srgbClr val="04617B"/>
                </a:solidFill>
                <a:latin typeface="Calibri" pitchFamily="32" charset="0"/>
                <a:ea typeface="Microsoft YaHei" charset="-122"/>
              </a:rPr>
              <a:t>Educate and empower residents to seek cleaner and more available water resources </a:t>
            </a:r>
          </a:p>
          <a:p>
            <a:pPr marL="457200" lvl="1" indent="0">
              <a:lnSpc>
                <a:spcPct val="120000"/>
              </a:lnSpc>
              <a:spcBef>
                <a:spcPts val="1013"/>
              </a:spcBef>
              <a:spcAft>
                <a:spcPts val="588"/>
              </a:spcAft>
              <a:buClr>
                <a:srgbClr val="00999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700">
                <a:solidFill>
                  <a:srgbClr val="04617B"/>
                </a:solidFill>
                <a:latin typeface="Calibri" pitchFamily="32" charset="0"/>
                <a:ea typeface="Microsoft YaHei" charset="-122"/>
              </a:rPr>
              <a:t>Serve as a resource to help homeowners and businesses save water and reduce pollution</a:t>
            </a:r>
          </a:p>
          <a:p>
            <a:pPr marL="457200" lvl="1" indent="0">
              <a:lnSpc>
                <a:spcPct val="120000"/>
              </a:lnSpc>
              <a:spcBef>
                <a:spcPts val="1013"/>
              </a:spcBef>
              <a:buClr>
                <a:srgbClr val="00999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700">
                <a:solidFill>
                  <a:srgbClr val="04617B"/>
                </a:solidFill>
                <a:latin typeface="Calibri" pitchFamily="32" charset="0"/>
                <a:ea typeface="Microsoft YaHei" charset="-122"/>
              </a:rPr>
              <a:t>Provide outreach and education to support municipal compliance with water-related regulatory requirements, including the new federal stormwater permit and water conservation programs</a:t>
            </a:r>
          </a:p>
          <a:p>
            <a:pPr eaLnBrk="1" hangingPunct="1">
              <a:spcBef>
                <a:spcPts val="1013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z="2700">
              <a:solidFill>
                <a:srgbClr val="04617B"/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240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xmlns="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xmlns="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xmlns="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hyperlink" Target="https://forms.gle/iY8xt7c1jy8SaedM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hyperlink" Target="https://greenscapes.org/lid-toolki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comments" Target="../comments/comment1.xml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hyperlink" Target="http://www.greenscapes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115157"/>
            <a:ext cx="11944014" cy="44446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94" y="302470"/>
            <a:ext cx="6144482" cy="163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62" y="4597193"/>
            <a:ext cx="2159303" cy="1619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4559818"/>
            <a:ext cx="1903228" cy="1738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47" y="4743254"/>
            <a:ext cx="2493840" cy="13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5291" y="367960"/>
            <a:ext cx="6885315" cy="108952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MS4 Assistance Grant 2019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“LID Toolkit”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75" y="1949923"/>
            <a:ext cx="3547440" cy="2580496"/>
          </a:xfrm>
          <a:prstGeom prst="rect">
            <a:avLst/>
          </a:prstGeom>
          <a:effectLst>
            <a:glow rad="1270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" y="1877918"/>
            <a:ext cx="3632674" cy="2724506"/>
          </a:xfrm>
          <a:prstGeom prst="rect">
            <a:avLst/>
          </a:prstGeom>
          <a:effectLst>
            <a:glow rad="1270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4913774" y="5017921"/>
            <a:ext cx="2618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Greenscapes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Magazine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 suggestions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Lawn care tips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917" y="4798362"/>
            <a:ext cx="3235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LID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Ongoing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Innovative LID at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LID throughout MA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33675" y="4805497"/>
            <a:ext cx="371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LID Web Viewer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LID throughout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69" y="270564"/>
            <a:ext cx="4775200" cy="9105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74" y="1674845"/>
            <a:ext cx="2407909" cy="3130652"/>
          </a:xfrm>
          <a:prstGeom prst="rect">
            <a:avLst/>
          </a:prstGeom>
          <a:effectLst>
            <a:glow rad="1270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8089873" y="5573552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hlinkClick r:id="rId7"/>
              </a:rPr>
              <a:t>LID Survey Form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115157"/>
            <a:ext cx="11944014" cy="444466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90" y="4844271"/>
            <a:ext cx="1541602" cy="1156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89" y="4794847"/>
            <a:ext cx="1439073" cy="1314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43" y="4904331"/>
            <a:ext cx="1965166" cy="1036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D7B691-5237-4D4C-A542-0BE8C11D8CB5}"/>
              </a:ext>
            </a:extLst>
          </p:cNvPr>
          <p:cNvSpPr txBox="1"/>
          <p:nvPr/>
        </p:nvSpPr>
        <p:spPr>
          <a:xfrm>
            <a:off x="4914480" y="641330"/>
            <a:ext cx="62183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4B6FF7-5DD9-4B59-84D0-5F0CEF2B9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2" y="4763192"/>
            <a:ext cx="5167944" cy="137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7"/>
          <p:cNvSpPr>
            <a:spLocks noChangeArrowheads="1"/>
          </p:cNvSpPr>
          <p:nvPr/>
        </p:nvSpPr>
        <p:spPr bwMode="auto">
          <a:xfrm>
            <a:off x="5459506" y="238057"/>
            <a:ext cx="6312149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en-US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Greenscapes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North Shore Coalition works to promote and protect beautiful landscapes for clean and plentiful water in the North Shore communities of Massachusetts</a:t>
            </a:r>
          </a:p>
        </p:txBody>
      </p:sp>
      <p:sp>
        <p:nvSpPr>
          <p:cNvPr id="23600" name="Rectangle 91"/>
          <p:cNvSpPr>
            <a:spLocks noChangeArrowheads="1"/>
          </p:cNvSpPr>
          <p:nvPr/>
        </p:nvSpPr>
        <p:spPr bwMode="auto">
          <a:xfrm>
            <a:off x="6889751" y="2108588"/>
            <a:ext cx="181822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en-US">
                <a:solidFill>
                  <a:srgbClr val="000000"/>
                </a:solidFill>
                <a:latin typeface="Arial" charset="0"/>
              </a:rPr>
            </a:br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528" y="3606469"/>
            <a:ext cx="1390375" cy="1042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09" y="5145551"/>
            <a:ext cx="1898012" cy="10006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9" y="1813909"/>
            <a:ext cx="1573495" cy="1437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2" y="243924"/>
            <a:ext cx="5008281" cy="1335542"/>
          </a:xfrm>
          <a:prstGeom prst="rect">
            <a:avLst/>
          </a:prstGeom>
        </p:spPr>
      </p:pic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43B3DC23-2566-4F57-913A-B2C4613E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19" y="1688793"/>
            <a:ext cx="7836376" cy="50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5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3268" r="7012" b="23087"/>
          <a:stretch/>
        </p:blipFill>
        <p:spPr>
          <a:xfrm>
            <a:off x="158044" y="3334368"/>
            <a:ext cx="11823749" cy="340028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98" y="495899"/>
            <a:ext cx="10999239" cy="746846"/>
          </a:xfrm>
        </p:spPr>
        <p:txBody>
          <a:bodyPr/>
          <a:lstStyle/>
          <a:p>
            <a:r>
              <a:rPr lang="en-US" dirty="0"/>
              <a:t>					   in YOUR Community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6" y="1533065"/>
            <a:ext cx="9666514" cy="3067506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MS4 Permit Support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WMA Permit Support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Programming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Public Presentations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And More!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B8303B-9502-480C-9C51-6EF9094D5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270564"/>
            <a:ext cx="4775200" cy="9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6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2" y="137161"/>
            <a:ext cx="10280222" cy="6583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93985" y="1857348"/>
            <a:ext cx="384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NOI (5 year deliverable plan)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3904" y="5116293"/>
            <a:ext cx="2560321" cy="4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165384" y="2051655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Annual Report “Template”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3904" y="5116293"/>
            <a:ext cx="2560321" cy="488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57" y="276959"/>
            <a:ext cx="7020905" cy="6363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9650" y="1223010"/>
            <a:ext cx="32918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to be expected every year.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personalized for each community (KWC numbers, event attendance,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Greenscapes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“Umbrella” – all communities can report on all events, as long as they were advertised and “made available” to their constituents.</a:t>
            </a:r>
          </a:p>
        </p:txBody>
      </p:sp>
    </p:spTree>
    <p:extLst>
      <p:ext uri="{BB962C8B-B14F-4D97-AF65-F5344CB8AC3E}">
        <p14:creationId xmlns:p14="http://schemas.microsoft.com/office/powerpoint/2010/main" val="150276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22" y="257781"/>
            <a:ext cx="6929742" cy="580919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8245" y="507080"/>
            <a:ext cx="4515984" cy="59093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Program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866" y="1204101"/>
            <a:ext cx="43107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Designed for grade 5.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Hands-on, interactive stations for students conducted by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Greenscapes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educators and parent volunteers.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Pre-program PowerPoint presentation with community specific information.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Take-home materials for families to learn about water quality, sustainable landscaping and water conservation.</a:t>
            </a:r>
          </a:p>
        </p:txBody>
      </p:sp>
    </p:spTree>
    <p:extLst>
      <p:ext uri="{BB962C8B-B14F-4D97-AF65-F5344CB8AC3E}">
        <p14:creationId xmlns:p14="http://schemas.microsoft.com/office/powerpoint/2010/main" val="30019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63" y="328882"/>
            <a:ext cx="2742537" cy="2299063"/>
          </a:xfrm>
          <a:prstGeom prst="rect">
            <a:avLst/>
          </a:prstGeom>
          <a:effectLst>
            <a:glow rad="127000">
              <a:schemeClr val="tx1">
                <a:alpha val="43000"/>
              </a:schemeClr>
            </a:glo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6314" y="304128"/>
            <a:ext cx="11174186" cy="480131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" y="3824202"/>
            <a:ext cx="3535023" cy="2780355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2" y="4320048"/>
            <a:ext cx="2505461" cy="1816612"/>
          </a:xfrm>
          <a:prstGeom prst="rect">
            <a:avLst/>
          </a:prstGeom>
          <a:effectLst>
            <a:outerShdw blurRad="254000" dist="1270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22" y="3824201"/>
            <a:ext cx="2236210" cy="2780355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77" y="328882"/>
            <a:ext cx="2236210" cy="309049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3710" y="712830"/>
            <a:ext cx="38774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Greenscaping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101”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Rain Garden Workshops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LID Workshops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Composting Workshops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Rain Barrel Sale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Annual Summaries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10" y="277932"/>
            <a:ext cx="2218088" cy="1859418"/>
          </a:xfrm>
          <a:prstGeom prst="rect">
            <a:avLst/>
          </a:prstGeom>
          <a:effectLst>
            <a:glow rad="127000">
              <a:schemeClr val="tx1">
                <a:alpha val="43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1" y="824284"/>
            <a:ext cx="2551511" cy="1524528"/>
          </a:xfrm>
          <a:prstGeom prst="rect">
            <a:avLst/>
          </a:prstGeom>
          <a:effectLst>
            <a:glow rad="127000">
              <a:schemeClr val="tx1">
                <a:alpha val="43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4" y="1406961"/>
            <a:ext cx="2993571" cy="1788659"/>
          </a:xfrm>
          <a:prstGeom prst="rect">
            <a:avLst/>
          </a:prstGeom>
          <a:effectLst>
            <a:glow rad="127000">
              <a:schemeClr val="tx1">
                <a:alpha val="43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361" y="1188672"/>
            <a:ext cx="2462050" cy="2063931"/>
          </a:xfrm>
          <a:prstGeom prst="rect">
            <a:avLst/>
          </a:prstGeom>
          <a:effectLst>
            <a:glow rad="127000">
              <a:schemeClr val="tx1">
                <a:alpha val="43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9711890" y="4041628"/>
            <a:ext cx="182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Monthly Social Media Posts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0249231" y="3361747"/>
            <a:ext cx="7951" cy="679881"/>
          </a:xfrm>
          <a:prstGeom prst="straightConnector1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46" y="3507698"/>
            <a:ext cx="2407909" cy="3130652"/>
          </a:xfrm>
          <a:prstGeom prst="rect">
            <a:avLst/>
          </a:prstGeom>
          <a:effectLst>
            <a:glow rad="1270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9329927" y="5496897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available at:</a:t>
            </a:r>
          </a:p>
          <a:p>
            <a:r>
              <a:rPr lang="en-US" b="1" dirty="0" smtClean="0">
                <a:hlinkClick r:id="rId12"/>
              </a:rPr>
              <a:t>www.greenscapes.org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28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" y="3120570"/>
            <a:ext cx="11925701" cy="36140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66" y="376061"/>
            <a:ext cx="10999239" cy="746846"/>
          </a:xfrm>
        </p:spPr>
        <p:txBody>
          <a:bodyPr/>
          <a:lstStyle/>
          <a:p>
            <a:pPr algn="ctr"/>
            <a:r>
              <a:rPr lang="en-US" dirty="0"/>
              <a:t>“Where do I share these materials?”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6" y="1533065"/>
            <a:ext cx="5384800" cy="34840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Garden Clubs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Dog Parks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Tabling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Citywide Mailings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Access TV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Library</a:t>
            </a:r>
          </a:p>
          <a:p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B8303B-9502-480C-9C51-6EF9094D5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2C7B128-5866-4067-9B7F-0E73E6CBFB2F}"/>
              </a:ext>
            </a:extLst>
          </p:cNvPr>
          <p:cNvSpPr txBox="1">
            <a:spLocks/>
          </p:cNvSpPr>
          <p:nvPr/>
        </p:nvSpPr>
        <p:spPr>
          <a:xfrm>
            <a:off x="5537200" y="1533065"/>
            <a:ext cx="5384800" cy="1419876"/>
          </a:xfrm>
          <a:prstGeom prst="rect">
            <a:avLst/>
          </a:prstGeom>
        </p:spPr>
        <p:txBody>
          <a:bodyPr vert="horz" lIns="91440" tIns="0" rIns="9144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Conservation Commissions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Stormwater Committees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Recycling Committees</a:t>
            </a:r>
          </a:p>
        </p:txBody>
      </p:sp>
    </p:spTree>
    <p:extLst>
      <p:ext uri="{BB962C8B-B14F-4D97-AF65-F5344CB8AC3E}">
        <p14:creationId xmlns:p14="http://schemas.microsoft.com/office/powerpoint/2010/main" val="38172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66" y="376061"/>
            <a:ext cx="4471397" cy="746846"/>
          </a:xfrm>
        </p:spPr>
        <p:txBody>
          <a:bodyPr/>
          <a:lstStyle/>
          <a:p>
            <a:pPr algn="ctr"/>
            <a:r>
              <a:rPr lang="en-US" dirty="0"/>
              <a:t>Misc. Examples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B8303B-9502-480C-9C51-6EF9094D5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2C7B128-5866-4067-9B7F-0E73E6CBFB2F}"/>
              </a:ext>
            </a:extLst>
          </p:cNvPr>
          <p:cNvSpPr txBox="1">
            <a:spLocks/>
          </p:cNvSpPr>
          <p:nvPr/>
        </p:nvSpPr>
        <p:spPr>
          <a:xfrm>
            <a:off x="871152" y="1322015"/>
            <a:ext cx="10488864" cy="608063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DPW/Town Facebook pages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Dog License Renewals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Building/Health Inspector office or mailings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Trash/Recycling Barrel Pickup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Newsletters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Senior Centers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Open Space Committee? 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Green Team?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69" y="270564"/>
            <a:ext cx="4775200" cy="9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scapes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B87C8"/>
      </a:accent1>
      <a:accent2>
        <a:srgbClr val="FAB900"/>
      </a:accent2>
      <a:accent3>
        <a:srgbClr val="0C884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purl.org/dc/elements/1.1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320</Words>
  <Application>Microsoft Office PowerPoint</Application>
  <PresentationFormat>Widescreen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Microsoft YaHei</vt:lpstr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        in YOUR Community</vt:lpstr>
      <vt:lpstr>PowerPoint Presentation</vt:lpstr>
      <vt:lpstr>PowerPoint Presentation</vt:lpstr>
      <vt:lpstr>Education Program</vt:lpstr>
      <vt:lpstr>Other Resources</vt:lpstr>
      <vt:lpstr>“Where do I share these materials?”</vt:lpstr>
      <vt:lpstr>Misc. Examples</vt:lpstr>
      <vt:lpstr>MS4 Assistance Grant 2019 “LID Toolkit”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2019-05-14T17:03:48Z</dcterms:created>
  <dcterms:modified xsi:type="dcterms:W3CDTF">2019-12-04T20:41:22Z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